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3839" r:id="rId2"/>
  </p:sldMasterIdLst>
  <p:notesMasterIdLst>
    <p:notesMasterId r:id="rId37"/>
  </p:notesMasterIdLst>
  <p:handoutMasterIdLst>
    <p:handoutMasterId r:id="rId38"/>
  </p:handoutMasterIdLst>
  <p:sldIdLst>
    <p:sldId id="390" r:id="rId3"/>
    <p:sldId id="279" r:id="rId4"/>
    <p:sldId id="481" r:id="rId5"/>
    <p:sldId id="465" r:id="rId6"/>
    <p:sldId id="469" r:id="rId7"/>
    <p:sldId id="473" r:id="rId8"/>
    <p:sldId id="487" r:id="rId9"/>
    <p:sldId id="398" r:id="rId10"/>
    <p:sldId id="470" r:id="rId11"/>
    <p:sldId id="480" r:id="rId12"/>
    <p:sldId id="391" r:id="rId13"/>
    <p:sldId id="485" r:id="rId14"/>
    <p:sldId id="486" r:id="rId15"/>
    <p:sldId id="483" r:id="rId16"/>
    <p:sldId id="422" r:id="rId17"/>
    <p:sldId id="424" r:id="rId18"/>
    <p:sldId id="489" r:id="rId19"/>
    <p:sldId id="490" r:id="rId20"/>
    <p:sldId id="500" r:id="rId21"/>
    <p:sldId id="501" r:id="rId22"/>
    <p:sldId id="493" r:id="rId23"/>
    <p:sldId id="503" r:id="rId24"/>
    <p:sldId id="505" r:id="rId25"/>
    <p:sldId id="497" r:id="rId26"/>
    <p:sldId id="499" r:id="rId27"/>
    <p:sldId id="494" r:id="rId28"/>
    <p:sldId id="395" r:id="rId29"/>
    <p:sldId id="429" r:id="rId30"/>
    <p:sldId id="440" r:id="rId31"/>
    <p:sldId id="436" r:id="rId32"/>
    <p:sldId id="430" r:id="rId33"/>
    <p:sldId id="437" r:id="rId34"/>
    <p:sldId id="506" r:id="rId35"/>
    <p:sldId id="435" r:id="rId36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44C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660"/>
  </p:normalViewPr>
  <p:slideViewPr>
    <p:cSldViewPr>
      <p:cViewPr varScale="1">
        <p:scale>
          <a:sx n="67" d="100"/>
          <a:sy n="67" d="100"/>
        </p:scale>
        <p:origin x="1192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63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/>
            </a:pPr>
            <a:r>
              <a:rPr lang="en-IN" dirty="0" smtClean="0"/>
              <a:t>Jurisdiction</a:t>
            </a:r>
            <a:endParaRPr lang="en-IN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7.6211258167197191E-2"/>
          <c:y val="0.19881803551928282"/>
          <c:w val="0.49249204221812687"/>
          <c:h val="0.5068713719179260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Juridiction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Sheet1!$A$2:$A$3</c:f>
              <c:strCache>
                <c:ptCount val="2"/>
                <c:pt idx="0">
                  <c:v>HMDA Mandals</c:v>
                </c:pt>
                <c:pt idx="1">
                  <c:v>Rural mandals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</c:v>
                </c:pt>
                <c:pt idx="1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2C0-49F0-BDD8-6797807E80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4.2077679119897286E-2"/>
          <c:y val="0.66556353813437563"/>
          <c:w val="0.76288685988719518"/>
          <c:h val="0.33443646186562476"/>
        </c:manualLayout>
      </c:layout>
      <c:overlay val="0"/>
      <c:txPr>
        <a:bodyPr/>
        <a:lstStyle/>
        <a:p>
          <a:pPr>
            <a:defRPr lang="en-US"/>
          </a:pPr>
          <a:endParaRPr lang="en-US"/>
        </a:p>
      </c:txPr>
    </c:legend>
    <c:plotVisOnly val="1"/>
    <c:dispBlanksAs val="zero"/>
    <c:showDLblsOverMax val="0"/>
  </c:chart>
  <c:spPr>
    <a:ln w="28575">
      <a:solidFill>
        <a:schemeClr val="tx1"/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lang="en-US"/>
          </a:pPr>
          <a:endParaRPr lang="en-US"/>
        </a:p>
      </c:txPr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7856558464774625E-2"/>
          <c:y val="0"/>
          <c:w val="0.64087988339727231"/>
          <c:h val="0.82104154048051703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Plans Completed</c:v>
                </c:pt>
              </c:strCache>
            </c:strRef>
          </c:tx>
          <c:cat>
            <c:strRef>
              <c:f>Sheet1!$A$2:$A$4</c:f>
              <c:strCache>
                <c:ptCount val="3"/>
                <c:pt idx="0">
                  <c:v>1st Phase</c:v>
                </c:pt>
                <c:pt idx="1">
                  <c:v>2nd Phase</c:v>
                </c:pt>
                <c:pt idx="2">
                  <c:v>3rd Phase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</c:v>
                </c:pt>
                <c:pt idx="1">
                  <c:v>3</c:v>
                </c:pt>
                <c:pt idx="2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1A2-4F37-A64A-FA887C27FE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4.1963876404617635E-2"/>
          <c:y val="0.55944427619624471"/>
          <c:w val="0.93366163493870491"/>
          <c:h val="0.44055572380375535"/>
        </c:manualLayout>
      </c:layout>
      <c:overlay val="0"/>
      <c:txPr>
        <a:bodyPr/>
        <a:lstStyle/>
        <a:p>
          <a:pPr>
            <a:defRPr lang="en-US"/>
          </a:pPr>
          <a:endParaRPr lang="en-US"/>
        </a:p>
      </c:txPr>
    </c:legend>
    <c:plotVisOnly val="1"/>
    <c:dispBlanksAs val="zero"/>
    <c:showDLblsOverMax val="0"/>
  </c:chart>
  <c:spPr>
    <a:ln w="28575">
      <a:solidFill>
        <a:schemeClr val="tx1"/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Revenue Villages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 Allapur.S </c:v>
                </c:pt>
                <c:pt idx="1">
                  <c:v> Ryakal </c:v>
                </c:pt>
                <c:pt idx="2">
                  <c:v> Jukkal </c:v>
                </c:pt>
                <c:pt idx="3">
                  <c:v> Chirrakunta </c:v>
                </c:pt>
                <c:pt idx="4">
                  <c:v> Sulthanabad </c:v>
                </c:pt>
                <c:pt idx="5">
                  <c:v> Vennacherla </c:v>
                </c:pt>
                <c:pt idx="6">
                  <c:v> Nagaram </c:v>
                </c:pt>
                <c:pt idx="7">
                  <c:v> Kondabheemana pally</c:v>
                </c:pt>
                <c:pt idx="8">
                  <c:v> Kuntala </c:v>
                </c:pt>
                <c:pt idx="9">
                  <c:v> Bijigirisharif </c:v>
                </c:pt>
                <c:pt idx="10">
                  <c:v> Papannapet </c:v>
                </c:pt>
                <c:pt idx="11">
                  <c:v> Jaligaon </c:v>
                </c:pt>
                <c:pt idx="12">
                  <c:v> Yedpalle </c:v>
                </c:pt>
                <c:pt idx="13">
                  <c:v> Nancherla </c:v>
                </c:pt>
                <c:pt idx="14">
                  <c:v> Choutuppal </c:v>
                </c:pt>
                <c:pt idx="15">
                  <c:v> Shankarpally 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33</c:v>
                </c:pt>
                <c:pt idx="1">
                  <c:v>38</c:v>
                </c:pt>
                <c:pt idx="2">
                  <c:v>30</c:v>
                </c:pt>
                <c:pt idx="3">
                  <c:v>64</c:v>
                </c:pt>
                <c:pt idx="4">
                  <c:v>21</c:v>
                </c:pt>
                <c:pt idx="5">
                  <c:v>25</c:v>
                </c:pt>
                <c:pt idx="6">
                  <c:v>17</c:v>
                </c:pt>
                <c:pt idx="7">
                  <c:v>27</c:v>
                </c:pt>
                <c:pt idx="8">
                  <c:v>15</c:v>
                </c:pt>
                <c:pt idx="9">
                  <c:v>18</c:v>
                </c:pt>
                <c:pt idx="10">
                  <c:v>26</c:v>
                </c:pt>
                <c:pt idx="11">
                  <c:v>22</c:v>
                </c:pt>
                <c:pt idx="12">
                  <c:v>11</c:v>
                </c:pt>
                <c:pt idx="13">
                  <c:v>52</c:v>
                </c:pt>
                <c:pt idx="14">
                  <c:v>26</c:v>
                </c:pt>
                <c:pt idx="15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8FD-4F6A-A4B9-81D7FFFADC3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Manual Maps Prepared</c:v>
                </c:pt>
              </c:strCache>
            </c:strRef>
          </c:tx>
          <c:invertIfNegative val="0"/>
          <c:cat>
            <c:strRef>
              <c:f>Sheet1!$A$2:$A$17</c:f>
              <c:strCache>
                <c:ptCount val="16"/>
                <c:pt idx="0">
                  <c:v> Allapur.S </c:v>
                </c:pt>
                <c:pt idx="1">
                  <c:v> Ryakal </c:v>
                </c:pt>
                <c:pt idx="2">
                  <c:v> Jukkal </c:v>
                </c:pt>
                <c:pt idx="3">
                  <c:v> Chirrakunta </c:v>
                </c:pt>
                <c:pt idx="4">
                  <c:v> Sulthanabad </c:v>
                </c:pt>
                <c:pt idx="5">
                  <c:v> Vennacherla </c:v>
                </c:pt>
                <c:pt idx="6">
                  <c:v> Nagaram </c:v>
                </c:pt>
                <c:pt idx="7">
                  <c:v> Kondabheemana pally</c:v>
                </c:pt>
                <c:pt idx="8">
                  <c:v> Kuntala </c:v>
                </c:pt>
                <c:pt idx="9">
                  <c:v> Bijigirisharif </c:v>
                </c:pt>
                <c:pt idx="10">
                  <c:v> Papannapet </c:v>
                </c:pt>
                <c:pt idx="11">
                  <c:v> Jaligaon </c:v>
                </c:pt>
                <c:pt idx="12">
                  <c:v> Yedpalle </c:v>
                </c:pt>
                <c:pt idx="13">
                  <c:v> Nancherla </c:v>
                </c:pt>
                <c:pt idx="14">
                  <c:v> Choutuppal </c:v>
                </c:pt>
                <c:pt idx="15">
                  <c:v> Shankarpally </c:v>
                </c:pt>
              </c:strCache>
            </c:strRef>
          </c:cat>
          <c:val>
            <c:numRef>
              <c:f>Sheet1!$C$2:$C$17</c:f>
              <c:numCache>
                <c:formatCode>General</c:formatCode>
                <c:ptCount val="16"/>
                <c:pt idx="0">
                  <c:v>33</c:v>
                </c:pt>
                <c:pt idx="1">
                  <c:v>38</c:v>
                </c:pt>
                <c:pt idx="2">
                  <c:v>30</c:v>
                </c:pt>
                <c:pt idx="3">
                  <c:v>64</c:v>
                </c:pt>
                <c:pt idx="4">
                  <c:v>21</c:v>
                </c:pt>
                <c:pt idx="5">
                  <c:v>25</c:v>
                </c:pt>
                <c:pt idx="6">
                  <c:v>17</c:v>
                </c:pt>
                <c:pt idx="7">
                  <c:v>27</c:v>
                </c:pt>
                <c:pt idx="8">
                  <c:v>15</c:v>
                </c:pt>
                <c:pt idx="9">
                  <c:v>18</c:v>
                </c:pt>
                <c:pt idx="10">
                  <c:v>26</c:v>
                </c:pt>
                <c:pt idx="11">
                  <c:v>22</c:v>
                </c:pt>
                <c:pt idx="12">
                  <c:v>11</c:v>
                </c:pt>
                <c:pt idx="13">
                  <c:v>52</c:v>
                </c:pt>
                <c:pt idx="14">
                  <c:v>26</c:v>
                </c:pt>
                <c:pt idx="15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8FD-4F6A-A4B9-81D7FFFADC3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Digital maps available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Sheet1!$A$2:$A$17</c:f>
              <c:strCache>
                <c:ptCount val="16"/>
                <c:pt idx="0">
                  <c:v> Allapur.S </c:v>
                </c:pt>
                <c:pt idx="1">
                  <c:v> Ryakal </c:v>
                </c:pt>
                <c:pt idx="2">
                  <c:v> Jukkal </c:v>
                </c:pt>
                <c:pt idx="3">
                  <c:v> Chirrakunta </c:v>
                </c:pt>
                <c:pt idx="4">
                  <c:v> Sulthanabad </c:v>
                </c:pt>
                <c:pt idx="5">
                  <c:v> Vennacherla </c:v>
                </c:pt>
                <c:pt idx="6">
                  <c:v> Nagaram </c:v>
                </c:pt>
                <c:pt idx="7">
                  <c:v> Kondabheemana pally</c:v>
                </c:pt>
                <c:pt idx="8">
                  <c:v> Kuntala </c:v>
                </c:pt>
                <c:pt idx="9">
                  <c:v> Bijigirisharif </c:v>
                </c:pt>
                <c:pt idx="10">
                  <c:v> Papannapet </c:v>
                </c:pt>
                <c:pt idx="11">
                  <c:v> Jaligaon </c:v>
                </c:pt>
                <c:pt idx="12">
                  <c:v> Yedpalle </c:v>
                </c:pt>
                <c:pt idx="13">
                  <c:v> Nancherla </c:v>
                </c:pt>
                <c:pt idx="14">
                  <c:v> Choutuppal </c:v>
                </c:pt>
                <c:pt idx="15">
                  <c:v> Shankarpally </c:v>
                </c:pt>
              </c:strCache>
            </c:strRef>
          </c:cat>
          <c:val>
            <c:numRef>
              <c:f>Sheet1!$D$2:$D$17</c:f>
              <c:numCache>
                <c:formatCode>General</c:formatCode>
                <c:ptCount val="16"/>
                <c:pt idx="0">
                  <c:v>27</c:v>
                </c:pt>
                <c:pt idx="1">
                  <c:v>38</c:v>
                </c:pt>
                <c:pt idx="2">
                  <c:v>29</c:v>
                </c:pt>
                <c:pt idx="3">
                  <c:v>64</c:v>
                </c:pt>
                <c:pt idx="4">
                  <c:v>18</c:v>
                </c:pt>
                <c:pt idx="5">
                  <c:v>24</c:v>
                </c:pt>
                <c:pt idx="6">
                  <c:v>16</c:v>
                </c:pt>
                <c:pt idx="7">
                  <c:v>27</c:v>
                </c:pt>
                <c:pt idx="8">
                  <c:v>15</c:v>
                </c:pt>
                <c:pt idx="9">
                  <c:v>18</c:v>
                </c:pt>
                <c:pt idx="10">
                  <c:v>26</c:v>
                </c:pt>
                <c:pt idx="11">
                  <c:v>21</c:v>
                </c:pt>
                <c:pt idx="12">
                  <c:v>11</c:v>
                </c:pt>
                <c:pt idx="13">
                  <c:v>41</c:v>
                </c:pt>
                <c:pt idx="14">
                  <c:v>26</c:v>
                </c:pt>
                <c:pt idx="15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8FD-4F6A-A4B9-81D7FFFADC3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Digital Maps completed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Sheet1!$A$2:$A$17</c:f>
              <c:strCache>
                <c:ptCount val="16"/>
                <c:pt idx="0">
                  <c:v> Allapur.S </c:v>
                </c:pt>
                <c:pt idx="1">
                  <c:v> Ryakal </c:v>
                </c:pt>
                <c:pt idx="2">
                  <c:v> Jukkal </c:v>
                </c:pt>
                <c:pt idx="3">
                  <c:v> Chirrakunta </c:v>
                </c:pt>
                <c:pt idx="4">
                  <c:v> Sulthanabad </c:v>
                </c:pt>
                <c:pt idx="5">
                  <c:v> Vennacherla </c:v>
                </c:pt>
                <c:pt idx="6">
                  <c:v> Nagaram </c:v>
                </c:pt>
                <c:pt idx="7">
                  <c:v> Kondabheemana pally</c:v>
                </c:pt>
                <c:pt idx="8">
                  <c:v> Kuntala </c:v>
                </c:pt>
                <c:pt idx="9">
                  <c:v> Bijigirisharif </c:v>
                </c:pt>
                <c:pt idx="10">
                  <c:v> Papannapet </c:v>
                </c:pt>
                <c:pt idx="11">
                  <c:v> Jaligaon </c:v>
                </c:pt>
                <c:pt idx="12">
                  <c:v> Yedpalle </c:v>
                </c:pt>
                <c:pt idx="13">
                  <c:v> Nancherla </c:v>
                </c:pt>
                <c:pt idx="14">
                  <c:v> Choutuppal </c:v>
                </c:pt>
                <c:pt idx="15">
                  <c:v> Shankarpally </c:v>
                </c:pt>
              </c:strCache>
            </c:strRef>
          </c:cat>
          <c:val>
            <c:numRef>
              <c:f>Sheet1!$E$2:$E$17</c:f>
              <c:numCache>
                <c:formatCode>General</c:formatCode>
                <c:ptCount val="16"/>
                <c:pt idx="0">
                  <c:v>27</c:v>
                </c:pt>
                <c:pt idx="1">
                  <c:v>38</c:v>
                </c:pt>
                <c:pt idx="2">
                  <c:v>29</c:v>
                </c:pt>
                <c:pt idx="3">
                  <c:v>64</c:v>
                </c:pt>
                <c:pt idx="4">
                  <c:v>18</c:v>
                </c:pt>
                <c:pt idx="5">
                  <c:v>24</c:v>
                </c:pt>
                <c:pt idx="6">
                  <c:v>16</c:v>
                </c:pt>
                <c:pt idx="7">
                  <c:v>27</c:v>
                </c:pt>
                <c:pt idx="8">
                  <c:v>15</c:v>
                </c:pt>
                <c:pt idx="9">
                  <c:v>18</c:v>
                </c:pt>
                <c:pt idx="10">
                  <c:v>26</c:v>
                </c:pt>
                <c:pt idx="11">
                  <c:v>21</c:v>
                </c:pt>
                <c:pt idx="12">
                  <c:v>11</c:v>
                </c:pt>
                <c:pt idx="13">
                  <c:v>41</c:v>
                </c:pt>
                <c:pt idx="14">
                  <c:v>26</c:v>
                </c:pt>
                <c:pt idx="15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8FD-4F6A-A4B9-81D7FFFADC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13322064"/>
        <c:axId val="813327552"/>
      </c:barChart>
      <c:catAx>
        <c:axId val="8133220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813327552"/>
        <c:crosses val="autoZero"/>
        <c:auto val="1"/>
        <c:lblAlgn val="ctr"/>
        <c:lblOffset val="100"/>
        <c:noMultiLvlLbl val="0"/>
      </c:catAx>
      <c:valAx>
        <c:axId val="8133275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8133220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015348624900178"/>
          <c:y val="0.38169453133426839"/>
          <c:w val="0.26115086157708556"/>
          <c:h val="0.34391687340452326"/>
        </c:manualLayout>
      </c:layout>
      <c:overlay val="0"/>
      <c:txPr>
        <a:bodyPr/>
        <a:lstStyle/>
        <a:p>
          <a:pPr>
            <a:defRPr lang="en-US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6383CB-DBE8-4CD5-AE1B-35A8FDAAE893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e-IN"/>
        </a:p>
      </dgm:t>
    </dgm:pt>
    <dgm:pt modelId="{AE671754-F72B-4EBD-89DD-B22590BD1ECC}">
      <dgm:prSet phldrT="[Text]"/>
      <dgm:spPr/>
      <dgm:t>
        <a:bodyPr/>
        <a:lstStyle/>
        <a:p>
          <a:pPr algn="l"/>
          <a:r>
            <a:rPr lang="en-US" dirty="0" smtClean="0">
              <a:solidFill>
                <a:srgbClr val="0D044C"/>
              </a:solidFill>
            </a:rPr>
            <a:t>Clusters Planning details</a:t>
          </a:r>
          <a:endParaRPr lang="te-IN" dirty="0">
            <a:solidFill>
              <a:srgbClr val="0D044C"/>
            </a:solidFill>
          </a:endParaRPr>
        </a:p>
      </dgm:t>
    </dgm:pt>
    <dgm:pt modelId="{3FCF823E-D76E-4A7D-9245-950EE44D983E}" type="parTrans" cxnId="{0F75289C-1387-44E4-9088-E505F4628448}">
      <dgm:prSet/>
      <dgm:spPr/>
      <dgm:t>
        <a:bodyPr/>
        <a:lstStyle/>
        <a:p>
          <a:endParaRPr lang="te-IN"/>
        </a:p>
      </dgm:t>
    </dgm:pt>
    <dgm:pt modelId="{1FF85967-F9E7-48D3-9AEA-549B6FF1834C}" type="sibTrans" cxnId="{0F75289C-1387-44E4-9088-E505F4628448}">
      <dgm:prSet/>
      <dgm:spPr/>
      <dgm:t>
        <a:bodyPr/>
        <a:lstStyle/>
        <a:p>
          <a:endParaRPr lang="te-IN"/>
        </a:p>
      </dgm:t>
    </dgm:pt>
    <dgm:pt modelId="{DE735A52-50D4-46BE-BF20-93A6D0B6D5E5}">
      <dgm:prSet phldrT="[Text]"/>
      <dgm:spPr/>
      <dgm:t>
        <a:bodyPr/>
        <a:lstStyle/>
        <a:p>
          <a:r>
            <a:rPr lang="en-US" altLang="en-US" dirty="0" smtClean="0">
              <a:solidFill>
                <a:srgbClr val="0D044C"/>
              </a:solidFill>
              <a:latin typeface="+mj-lt"/>
              <a:ea typeface="ＭＳ Ｐゴシック" pitchFamily="34" charset="-128"/>
            </a:rPr>
            <a:t>Spatial Plan preparation Methodology</a:t>
          </a:r>
          <a:endParaRPr lang="te-IN" dirty="0" smtClean="0">
            <a:solidFill>
              <a:srgbClr val="0D044C"/>
            </a:solidFill>
          </a:endParaRPr>
        </a:p>
        <a:p>
          <a:r>
            <a:rPr lang="en-US" altLang="en-US" dirty="0" smtClean="0">
              <a:solidFill>
                <a:srgbClr val="0D044C"/>
              </a:solidFill>
              <a:latin typeface="+mj-lt"/>
            </a:rPr>
            <a:t>Plan Preparation Status</a:t>
          </a:r>
          <a:endParaRPr lang="te-IN" dirty="0" smtClean="0">
            <a:solidFill>
              <a:srgbClr val="0D044C"/>
            </a:solidFill>
          </a:endParaRPr>
        </a:p>
        <a:p>
          <a:r>
            <a:rPr lang="en-US" altLang="en-US" dirty="0" smtClean="0">
              <a:solidFill>
                <a:srgbClr val="0D044C"/>
              </a:solidFill>
              <a:latin typeface="+mj-lt"/>
            </a:rPr>
            <a:t>Planning Area Notification</a:t>
          </a:r>
          <a:endParaRPr lang="te-IN" dirty="0">
            <a:solidFill>
              <a:srgbClr val="0D044C"/>
            </a:solidFill>
          </a:endParaRPr>
        </a:p>
      </dgm:t>
    </dgm:pt>
    <dgm:pt modelId="{CF230CCC-996C-4FE9-95E2-BC66BFECB49D}" type="parTrans" cxnId="{73AA6952-A1D1-4EAD-87FB-F2D2F3080F7A}">
      <dgm:prSet/>
      <dgm:spPr/>
      <dgm:t>
        <a:bodyPr/>
        <a:lstStyle/>
        <a:p>
          <a:endParaRPr lang="te-IN"/>
        </a:p>
      </dgm:t>
    </dgm:pt>
    <dgm:pt modelId="{2E518FB0-CF97-4C6B-A0CC-D966E2E00F4F}" type="sibTrans" cxnId="{73AA6952-A1D1-4EAD-87FB-F2D2F3080F7A}">
      <dgm:prSet/>
      <dgm:spPr/>
      <dgm:t>
        <a:bodyPr/>
        <a:lstStyle/>
        <a:p>
          <a:endParaRPr lang="te-IN"/>
        </a:p>
      </dgm:t>
    </dgm:pt>
    <dgm:pt modelId="{F06CD73E-CA47-44CD-B9F3-1F1B3F698048}">
      <dgm:prSet/>
      <dgm:spPr/>
      <dgm:t>
        <a:bodyPr/>
        <a:lstStyle/>
        <a:p>
          <a:r>
            <a:rPr lang="en-US" altLang="en-US" dirty="0" smtClean="0">
              <a:solidFill>
                <a:srgbClr val="0D044C"/>
              </a:solidFill>
              <a:latin typeface="+mj-lt"/>
            </a:rPr>
            <a:t>Spatial Plan: </a:t>
          </a:r>
          <a:r>
            <a:rPr lang="en-US" altLang="en-US" dirty="0" err="1" smtClean="0">
              <a:solidFill>
                <a:srgbClr val="0D044C"/>
              </a:solidFill>
              <a:latin typeface="+mj-lt"/>
            </a:rPr>
            <a:t>Rykal</a:t>
          </a:r>
          <a:r>
            <a:rPr lang="en-US" altLang="en-US" dirty="0" smtClean="0">
              <a:solidFill>
                <a:srgbClr val="0D044C"/>
              </a:solidFill>
              <a:latin typeface="+mj-lt"/>
            </a:rPr>
            <a:t> </a:t>
          </a:r>
          <a:endParaRPr lang="te-IN" dirty="0">
            <a:solidFill>
              <a:srgbClr val="0D044C"/>
            </a:solidFill>
          </a:endParaRPr>
        </a:p>
      </dgm:t>
    </dgm:pt>
    <dgm:pt modelId="{F4106703-FDBF-48BD-BD0E-4D7BCDA2E11F}" type="parTrans" cxnId="{1AB96736-1B7E-4395-85A9-0F1620B3D757}">
      <dgm:prSet/>
      <dgm:spPr/>
      <dgm:t>
        <a:bodyPr/>
        <a:lstStyle/>
        <a:p>
          <a:endParaRPr lang="te-IN"/>
        </a:p>
      </dgm:t>
    </dgm:pt>
    <dgm:pt modelId="{06BB2554-B109-46BB-8120-6262A4A81DA4}" type="sibTrans" cxnId="{1AB96736-1B7E-4395-85A9-0F1620B3D757}">
      <dgm:prSet/>
      <dgm:spPr/>
      <dgm:t>
        <a:bodyPr/>
        <a:lstStyle/>
        <a:p>
          <a:endParaRPr lang="te-IN"/>
        </a:p>
      </dgm:t>
    </dgm:pt>
    <dgm:pt modelId="{20844D45-3C69-4E82-9A90-5CC8BE17F084}">
      <dgm:prSet/>
      <dgm:spPr/>
      <dgm:t>
        <a:bodyPr/>
        <a:lstStyle/>
        <a:p>
          <a:r>
            <a:rPr lang="en-US" altLang="en-US" dirty="0" smtClean="0">
              <a:solidFill>
                <a:srgbClr val="0D044C"/>
              </a:solidFill>
              <a:latin typeface="+mj-lt"/>
            </a:rPr>
            <a:t>Regional Setting</a:t>
          </a:r>
          <a:endParaRPr lang="te-IN" dirty="0">
            <a:solidFill>
              <a:srgbClr val="0D044C"/>
            </a:solidFill>
          </a:endParaRPr>
        </a:p>
      </dgm:t>
    </dgm:pt>
    <dgm:pt modelId="{7603CF44-4FB3-43D8-94D4-59EE17CA3C8F}" type="parTrans" cxnId="{4B26DB35-D8B3-499A-95AA-27A8F09F88ED}">
      <dgm:prSet/>
      <dgm:spPr/>
      <dgm:t>
        <a:bodyPr/>
        <a:lstStyle/>
        <a:p>
          <a:endParaRPr lang="te-IN"/>
        </a:p>
      </dgm:t>
    </dgm:pt>
    <dgm:pt modelId="{F3CEAEA1-3E51-46C5-B8CF-5E4F7F0B2686}" type="sibTrans" cxnId="{4B26DB35-D8B3-499A-95AA-27A8F09F88ED}">
      <dgm:prSet/>
      <dgm:spPr/>
      <dgm:t>
        <a:bodyPr/>
        <a:lstStyle/>
        <a:p>
          <a:endParaRPr lang="te-IN"/>
        </a:p>
      </dgm:t>
    </dgm:pt>
    <dgm:pt modelId="{A5F3EAAA-C651-4AFA-AEAB-23B0797BA22A}">
      <dgm:prSet/>
      <dgm:spPr/>
      <dgm:t>
        <a:bodyPr/>
        <a:lstStyle/>
        <a:p>
          <a:r>
            <a:rPr lang="en-US" altLang="en-US" dirty="0" smtClean="0">
              <a:solidFill>
                <a:srgbClr val="0D044C"/>
              </a:solidFill>
              <a:latin typeface="+mj-lt"/>
            </a:rPr>
            <a:t>Demand Gap Analysis &amp; Projection</a:t>
          </a:r>
        </a:p>
      </dgm:t>
    </dgm:pt>
    <dgm:pt modelId="{C210E4DE-FFF0-46C0-98C9-FF7A2833E28B}" type="parTrans" cxnId="{A42CED27-9B71-4357-8F09-FEBD0882951C}">
      <dgm:prSet/>
      <dgm:spPr/>
      <dgm:t>
        <a:bodyPr/>
        <a:lstStyle/>
        <a:p>
          <a:endParaRPr lang="te-IN"/>
        </a:p>
      </dgm:t>
    </dgm:pt>
    <dgm:pt modelId="{68B8CF9A-D0EA-4BFF-82B4-75636F564B0B}" type="sibTrans" cxnId="{A42CED27-9B71-4357-8F09-FEBD0882951C}">
      <dgm:prSet/>
      <dgm:spPr/>
      <dgm:t>
        <a:bodyPr/>
        <a:lstStyle/>
        <a:p>
          <a:endParaRPr lang="te-IN"/>
        </a:p>
      </dgm:t>
    </dgm:pt>
    <dgm:pt modelId="{FDA26D5A-A3DD-4BD3-ADCC-91F54783C683}">
      <dgm:prSet/>
      <dgm:spPr/>
      <dgm:t>
        <a:bodyPr/>
        <a:lstStyle/>
        <a:p>
          <a:r>
            <a:rPr lang="en-IN" altLang="en-US" smtClean="0">
              <a:solidFill>
                <a:srgbClr val="0D044C"/>
              </a:solidFill>
              <a:latin typeface="+mj-lt"/>
            </a:rPr>
            <a:t>Spatial Plan</a:t>
          </a:r>
          <a:endParaRPr lang="en-IN" altLang="en-US" dirty="0" smtClean="0">
            <a:solidFill>
              <a:srgbClr val="0D044C"/>
            </a:solidFill>
            <a:latin typeface="+mj-lt"/>
          </a:endParaRPr>
        </a:p>
      </dgm:t>
    </dgm:pt>
    <dgm:pt modelId="{49704BD3-3B89-4AF2-8DED-D2AC73111FDE}" type="parTrans" cxnId="{A1208CA7-A66C-4DE6-9848-15DC6F4FDD0F}">
      <dgm:prSet/>
      <dgm:spPr/>
      <dgm:t>
        <a:bodyPr/>
        <a:lstStyle/>
        <a:p>
          <a:endParaRPr lang="te-IN"/>
        </a:p>
      </dgm:t>
    </dgm:pt>
    <dgm:pt modelId="{78B4F7BD-6AA5-485A-A88E-B0F4E122F111}" type="sibTrans" cxnId="{A1208CA7-A66C-4DE6-9848-15DC6F4FDD0F}">
      <dgm:prSet/>
      <dgm:spPr/>
      <dgm:t>
        <a:bodyPr/>
        <a:lstStyle/>
        <a:p>
          <a:endParaRPr lang="te-IN"/>
        </a:p>
      </dgm:t>
    </dgm:pt>
    <dgm:pt modelId="{3BBD3C80-8207-4764-988E-DDF18577D82D}">
      <dgm:prSet/>
      <dgm:spPr/>
      <dgm:t>
        <a:bodyPr/>
        <a:lstStyle/>
        <a:p>
          <a:r>
            <a:rPr lang="en-US" altLang="en-US" dirty="0" smtClean="0">
              <a:solidFill>
                <a:srgbClr val="0D044C"/>
              </a:solidFill>
              <a:latin typeface="+mj-lt"/>
            </a:rPr>
            <a:t>Existing Land Use</a:t>
          </a:r>
          <a:endParaRPr lang="te-IN" dirty="0">
            <a:solidFill>
              <a:srgbClr val="0D044C"/>
            </a:solidFill>
          </a:endParaRPr>
        </a:p>
      </dgm:t>
    </dgm:pt>
    <dgm:pt modelId="{57972080-D3FB-448F-B3EB-3A1E4F7F48C9}" type="parTrans" cxnId="{A538E89F-D2EE-42CE-8840-E8D62F81281D}">
      <dgm:prSet/>
      <dgm:spPr/>
      <dgm:t>
        <a:bodyPr/>
        <a:lstStyle/>
        <a:p>
          <a:endParaRPr lang="en-IN"/>
        </a:p>
      </dgm:t>
    </dgm:pt>
    <dgm:pt modelId="{CAF15990-A444-488E-BA0C-2F2B57AFE188}" type="sibTrans" cxnId="{A538E89F-D2EE-42CE-8840-E8D62F81281D}">
      <dgm:prSet/>
      <dgm:spPr/>
      <dgm:t>
        <a:bodyPr/>
        <a:lstStyle/>
        <a:p>
          <a:endParaRPr lang="en-IN"/>
        </a:p>
      </dgm:t>
    </dgm:pt>
    <dgm:pt modelId="{8148FA70-8F95-4456-989C-F8267710A63A}" type="pres">
      <dgm:prSet presAssocID="{026383CB-DBE8-4CD5-AE1B-35A8FDAAE89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e-IN"/>
        </a:p>
      </dgm:t>
    </dgm:pt>
    <dgm:pt modelId="{797C106B-783B-4D8A-A058-93FF43C95CFC}" type="pres">
      <dgm:prSet presAssocID="{AE671754-F72B-4EBD-89DD-B22590BD1ECC}" presName="comp" presStyleCnt="0"/>
      <dgm:spPr/>
    </dgm:pt>
    <dgm:pt modelId="{DAAF1DF4-0A10-4EA0-962D-A05E9C844F14}" type="pres">
      <dgm:prSet presAssocID="{AE671754-F72B-4EBD-89DD-B22590BD1ECC}" presName="box" presStyleLbl="node1" presStyleIdx="0" presStyleCnt="3" custLinFactNeighborX="-1250" custLinFactNeighborY="4000"/>
      <dgm:spPr/>
      <dgm:t>
        <a:bodyPr/>
        <a:lstStyle/>
        <a:p>
          <a:endParaRPr lang="te-IN"/>
        </a:p>
      </dgm:t>
    </dgm:pt>
    <dgm:pt modelId="{51F65F3E-8E55-4DBF-844B-410B9478A5A0}" type="pres">
      <dgm:prSet presAssocID="{AE671754-F72B-4EBD-89DD-B22590BD1ECC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e-IN"/>
        </a:p>
      </dgm:t>
    </dgm:pt>
    <dgm:pt modelId="{F277166D-318A-4B8B-889A-040BD96C3BFE}" type="pres">
      <dgm:prSet presAssocID="{AE671754-F72B-4EBD-89DD-B22590BD1ECC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e-IN"/>
        </a:p>
      </dgm:t>
    </dgm:pt>
    <dgm:pt modelId="{AA328AB5-44F7-4CA3-B097-AB5B92D9E9AF}" type="pres">
      <dgm:prSet presAssocID="{1FF85967-F9E7-48D3-9AEA-549B6FF1834C}" presName="spacer" presStyleCnt="0"/>
      <dgm:spPr/>
    </dgm:pt>
    <dgm:pt modelId="{C609BEBF-C61C-438B-9566-8C247BB67151}" type="pres">
      <dgm:prSet presAssocID="{DE735A52-50D4-46BE-BF20-93A6D0B6D5E5}" presName="comp" presStyleCnt="0"/>
      <dgm:spPr/>
    </dgm:pt>
    <dgm:pt modelId="{B0963E7A-7726-4A4A-BC16-41BA311E01B5}" type="pres">
      <dgm:prSet presAssocID="{DE735A52-50D4-46BE-BF20-93A6D0B6D5E5}" presName="box" presStyleLbl="node1" presStyleIdx="1" presStyleCnt="3"/>
      <dgm:spPr/>
      <dgm:t>
        <a:bodyPr/>
        <a:lstStyle/>
        <a:p>
          <a:endParaRPr lang="te-IN"/>
        </a:p>
      </dgm:t>
    </dgm:pt>
    <dgm:pt modelId="{8411D7EE-3049-4470-B1C5-319B8B154D8E}" type="pres">
      <dgm:prSet presAssocID="{DE735A52-50D4-46BE-BF20-93A6D0B6D5E5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te-IN"/>
        </a:p>
      </dgm:t>
    </dgm:pt>
    <dgm:pt modelId="{9043BEAE-B27C-4F9F-8FC9-71C5DA4F6625}" type="pres">
      <dgm:prSet presAssocID="{DE735A52-50D4-46BE-BF20-93A6D0B6D5E5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e-IN"/>
        </a:p>
      </dgm:t>
    </dgm:pt>
    <dgm:pt modelId="{3AB36C37-8BE7-43A9-A9D4-DB6669829B06}" type="pres">
      <dgm:prSet presAssocID="{2E518FB0-CF97-4C6B-A0CC-D966E2E00F4F}" presName="spacer" presStyleCnt="0"/>
      <dgm:spPr/>
    </dgm:pt>
    <dgm:pt modelId="{E552A976-35AA-4B8D-A1F0-1CE0BC837E84}" type="pres">
      <dgm:prSet presAssocID="{F06CD73E-CA47-44CD-B9F3-1F1B3F698048}" presName="comp" presStyleCnt="0"/>
      <dgm:spPr/>
    </dgm:pt>
    <dgm:pt modelId="{6D169B6D-32DC-4004-94F3-27508C81DA3E}" type="pres">
      <dgm:prSet presAssocID="{F06CD73E-CA47-44CD-B9F3-1F1B3F698048}" presName="box" presStyleLbl="node1" presStyleIdx="2" presStyleCnt="3"/>
      <dgm:spPr/>
      <dgm:t>
        <a:bodyPr/>
        <a:lstStyle/>
        <a:p>
          <a:endParaRPr lang="te-IN"/>
        </a:p>
      </dgm:t>
    </dgm:pt>
    <dgm:pt modelId="{6931C922-D4A5-40E7-B377-B663DC073540}" type="pres">
      <dgm:prSet presAssocID="{F06CD73E-CA47-44CD-B9F3-1F1B3F698048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79F5BC91-40BC-4F82-A9B5-9FC566345FFD}" type="pres">
      <dgm:prSet presAssocID="{F06CD73E-CA47-44CD-B9F3-1F1B3F698048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e-IN"/>
        </a:p>
      </dgm:t>
    </dgm:pt>
  </dgm:ptLst>
  <dgm:cxnLst>
    <dgm:cxn modelId="{4B0C80CF-23AA-412D-82DD-000950AE205A}" type="presOf" srcId="{FDA26D5A-A3DD-4BD3-ADCC-91F54783C683}" destId="{79F5BC91-40BC-4F82-A9B5-9FC566345FFD}" srcOrd="1" destOrd="4" presId="urn:microsoft.com/office/officeart/2005/8/layout/vList4#1"/>
    <dgm:cxn modelId="{2E3A33F0-6650-49DE-9FD7-CC35B9FAE0AA}" type="presOf" srcId="{026383CB-DBE8-4CD5-AE1B-35A8FDAAE893}" destId="{8148FA70-8F95-4456-989C-F8267710A63A}" srcOrd="0" destOrd="0" presId="urn:microsoft.com/office/officeart/2005/8/layout/vList4#1"/>
    <dgm:cxn modelId="{B639385F-1980-4D5F-8AD7-8A4D245946E5}" type="presOf" srcId="{3BBD3C80-8207-4764-988E-DDF18577D82D}" destId="{6D169B6D-32DC-4004-94F3-27508C81DA3E}" srcOrd="0" destOrd="2" presId="urn:microsoft.com/office/officeart/2005/8/layout/vList4#1"/>
    <dgm:cxn modelId="{060070BF-2CF1-44A8-8B0D-886265C94CC4}" type="presOf" srcId="{AE671754-F72B-4EBD-89DD-B22590BD1ECC}" destId="{F277166D-318A-4B8B-889A-040BD96C3BFE}" srcOrd="1" destOrd="0" presId="urn:microsoft.com/office/officeart/2005/8/layout/vList4#1"/>
    <dgm:cxn modelId="{9BDBD9F7-7C09-4D19-B3B7-8200ECFFA747}" type="presOf" srcId="{F06CD73E-CA47-44CD-B9F3-1F1B3F698048}" destId="{6D169B6D-32DC-4004-94F3-27508C81DA3E}" srcOrd="0" destOrd="0" presId="urn:microsoft.com/office/officeart/2005/8/layout/vList4#1"/>
    <dgm:cxn modelId="{A1208CA7-A66C-4DE6-9848-15DC6F4FDD0F}" srcId="{F06CD73E-CA47-44CD-B9F3-1F1B3F698048}" destId="{FDA26D5A-A3DD-4BD3-ADCC-91F54783C683}" srcOrd="3" destOrd="0" parTransId="{49704BD3-3B89-4AF2-8DED-D2AC73111FDE}" sibTransId="{78B4F7BD-6AA5-485A-A88E-B0F4E122F111}"/>
    <dgm:cxn modelId="{A538E89F-D2EE-42CE-8840-E8D62F81281D}" srcId="{F06CD73E-CA47-44CD-B9F3-1F1B3F698048}" destId="{3BBD3C80-8207-4764-988E-DDF18577D82D}" srcOrd="1" destOrd="0" parTransId="{57972080-D3FB-448F-B3EB-3A1E4F7F48C9}" sibTransId="{CAF15990-A444-488E-BA0C-2F2B57AFE188}"/>
    <dgm:cxn modelId="{3274C458-377D-4484-BC3F-16E65BE8213E}" type="presOf" srcId="{DE735A52-50D4-46BE-BF20-93A6D0B6D5E5}" destId="{9043BEAE-B27C-4F9F-8FC9-71C5DA4F6625}" srcOrd="1" destOrd="0" presId="urn:microsoft.com/office/officeart/2005/8/layout/vList4#1"/>
    <dgm:cxn modelId="{73AA6952-A1D1-4EAD-87FB-F2D2F3080F7A}" srcId="{026383CB-DBE8-4CD5-AE1B-35A8FDAAE893}" destId="{DE735A52-50D4-46BE-BF20-93A6D0B6D5E5}" srcOrd="1" destOrd="0" parTransId="{CF230CCC-996C-4FE9-95E2-BC66BFECB49D}" sibTransId="{2E518FB0-CF97-4C6B-A0CC-D966E2E00F4F}"/>
    <dgm:cxn modelId="{A42CED27-9B71-4357-8F09-FEBD0882951C}" srcId="{F06CD73E-CA47-44CD-B9F3-1F1B3F698048}" destId="{A5F3EAAA-C651-4AFA-AEAB-23B0797BA22A}" srcOrd="2" destOrd="0" parTransId="{C210E4DE-FFF0-46C0-98C9-FF7A2833E28B}" sibTransId="{68B8CF9A-D0EA-4BFF-82B4-75636F564B0B}"/>
    <dgm:cxn modelId="{C0C29A8F-44CC-4C17-99B8-7E39D20B13F6}" type="presOf" srcId="{3BBD3C80-8207-4764-988E-DDF18577D82D}" destId="{79F5BC91-40BC-4F82-A9B5-9FC566345FFD}" srcOrd="1" destOrd="2" presId="urn:microsoft.com/office/officeart/2005/8/layout/vList4#1"/>
    <dgm:cxn modelId="{887316B7-648C-4279-AA88-AEEC75F1642E}" type="presOf" srcId="{DE735A52-50D4-46BE-BF20-93A6D0B6D5E5}" destId="{B0963E7A-7726-4A4A-BC16-41BA311E01B5}" srcOrd="0" destOrd="0" presId="urn:microsoft.com/office/officeart/2005/8/layout/vList4#1"/>
    <dgm:cxn modelId="{62B8630F-23D0-46EF-BD61-3BC0A8847A63}" type="presOf" srcId="{20844D45-3C69-4E82-9A90-5CC8BE17F084}" destId="{6D169B6D-32DC-4004-94F3-27508C81DA3E}" srcOrd="0" destOrd="1" presId="urn:microsoft.com/office/officeart/2005/8/layout/vList4#1"/>
    <dgm:cxn modelId="{4B26DB35-D8B3-499A-95AA-27A8F09F88ED}" srcId="{F06CD73E-CA47-44CD-B9F3-1F1B3F698048}" destId="{20844D45-3C69-4E82-9A90-5CC8BE17F084}" srcOrd="0" destOrd="0" parTransId="{7603CF44-4FB3-43D8-94D4-59EE17CA3C8F}" sibTransId="{F3CEAEA1-3E51-46C5-B8CF-5E4F7F0B2686}"/>
    <dgm:cxn modelId="{B5BEDF82-201B-4C65-804B-46FF275715BB}" type="presOf" srcId="{FDA26D5A-A3DD-4BD3-ADCC-91F54783C683}" destId="{6D169B6D-32DC-4004-94F3-27508C81DA3E}" srcOrd="0" destOrd="4" presId="urn:microsoft.com/office/officeart/2005/8/layout/vList4#1"/>
    <dgm:cxn modelId="{90F18F4A-A774-4838-9ADB-D563D0DE1D59}" type="presOf" srcId="{F06CD73E-CA47-44CD-B9F3-1F1B3F698048}" destId="{79F5BC91-40BC-4F82-A9B5-9FC566345FFD}" srcOrd="1" destOrd="0" presId="urn:microsoft.com/office/officeart/2005/8/layout/vList4#1"/>
    <dgm:cxn modelId="{869A2253-D378-47DD-B183-699DA5AAF08B}" type="presOf" srcId="{A5F3EAAA-C651-4AFA-AEAB-23B0797BA22A}" destId="{79F5BC91-40BC-4F82-A9B5-9FC566345FFD}" srcOrd="1" destOrd="3" presId="urn:microsoft.com/office/officeart/2005/8/layout/vList4#1"/>
    <dgm:cxn modelId="{62CFAF7D-A093-4341-B007-D591BDA73522}" type="presOf" srcId="{20844D45-3C69-4E82-9A90-5CC8BE17F084}" destId="{79F5BC91-40BC-4F82-A9B5-9FC566345FFD}" srcOrd="1" destOrd="1" presId="urn:microsoft.com/office/officeart/2005/8/layout/vList4#1"/>
    <dgm:cxn modelId="{1AB96736-1B7E-4395-85A9-0F1620B3D757}" srcId="{026383CB-DBE8-4CD5-AE1B-35A8FDAAE893}" destId="{F06CD73E-CA47-44CD-B9F3-1F1B3F698048}" srcOrd="2" destOrd="0" parTransId="{F4106703-FDBF-48BD-BD0E-4D7BCDA2E11F}" sibTransId="{06BB2554-B109-46BB-8120-6262A4A81DA4}"/>
    <dgm:cxn modelId="{7755F870-65BC-42B1-9960-58AF46251A6E}" type="presOf" srcId="{A5F3EAAA-C651-4AFA-AEAB-23B0797BA22A}" destId="{6D169B6D-32DC-4004-94F3-27508C81DA3E}" srcOrd="0" destOrd="3" presId="urn:microsoft.com/office/officeart/2005/8/layout/vList4#1"/>
    <dgm:cxn modelId="{0F75289C-1387-44E4-9088-E505F4628448}" srcId="{026383CB-DBE8-4CD5-AE1B-35A8FDAAE893}" destId="{AE671754-F72B-4EBD-89DD-B22590BD1ECC}" srcOrd="0" destOrd="0" parTransId="{3FCF823E-D76E-4A7D-9245-950EE44D983E}" sibTransId="{1FF85967-F9E7-48D3-9AEA-549B6FF1834C}"/>
    <dgm:cxn modelId="{548B283F-F8C0-40A5-9A41-2BC1D6D0EE20}" type="presOf" srcId="{AE671754-F72B-4EBD-89DD-B22590BD1ECC}" destId="{DAAF1DF4-0A10-4EA0-962D-A05E9C844F14}" srcOrd="0" destOrd="0" presId="urn:microsoft.com/office/officeart/2005/8/layout/vList4#1"/>
    <dgm:cxn modelId="{521961DE-7F30-4C97-B23A-AA6B52D195B1}" type="presParOf" srcId="{8148FA70-8F95-4456-989C-F8267710A63A}" destId="{797C106B-783B-4D8A-A058-93FF43C95CFC}" srcOrd="0" destOrd="0" presId="urn:microsoft.com/office/officeart/2005/8/layout/vList4#1"/>
    <dgm:cxn modelId="{CB139205-3620-44EC-AB7C-514AA9173D9B}" type="presParOf" srcId="{797C106B-783B-4D8A-A058-93FF43C95CFC}" destId="{DAAF1DF4-0A10-4EA0-962D-A05E9C844F14}" srcOrd="0" destOrd="0" presId="urn:microsoft.com/office/officeart/2005/8/layout/vList4#1"/>
    <dgm:cxn modelId="{CEA2568A-882C-4E0F-93B4-203411AB50AF}" type="presParOf" srcId="{797C106B-783B-4D8A-A058-93FF43C95CFC}" destId="{51F65F3E-8E55-4DBF-844B-410B9478A5A0}" srcOrd="1" destOrd="0" presId="urn:microsoft.com/office/officeart/2005/8/layout/vList4#1"/>
    <dgm:cxn modelId="{10F9903E-7FC0-4AAD-923A-31F981EEF54B}" type="presParOf" srcId="{797C106B-783B-4D8A-A058-93FF43C95CFC}" destId="{F277166D-318A-4B8B-889A-040BD96C3BFE}" srcOrd="2" destOrd="0" presId="urn:microsoft.com/office/officeart/2005/8/layout/vList4#1"/>
    <dgm:cxn modelId="{76CF5309-ED0E-4269-B390-CA6D12AD88BE}" type="presParOf" srcId="{8148FA70-8F95-4456-989C-F8267710A63A}" destId="{AA328AB5-44F7-4CA3-B097-AB5B92D9E9AF}" srcOrd="1" destOrd="0" presId="urn:microsoft.com/office/officeart/2005/8/layout/vList4#1"/>
    <dgm:cxn modelId="{D556366B-9543-4149-BAEB-51F07F9AF1A3}" type="presParOf" srcId="{8148FA70-8F95-4456-989C-F8267710A63A}" destId="{C609BEBF-C61C-438B-9566-8C247BB67151}" srcOrd="2" destOrd="0" presId="urn:microsoft.com/office/officeart/2005/8/layout/vList4#1"/>
    <dgm:cxn modelId="{52EE1A66-44D0-4B0B-ABA4-2CDDFED30AFF}" type="presParOf" srcId="{C609BEBF-C61C-438B-9566-8C247BB67151}" destId="{B0963E7A-7726-4A4A-BC16-41BA311E01B5}" srcOrd="0" destOrd="0" presId="urn:microsoft.com/office/officeart/2005/8/layout/vList4#1"/>
    <dgm:cxn modelId="{CB1F9EB8-5781-481A-A0E4-B5F4E2E7D0CE}" type="presParOf" srcId="{C609BEBF-C61C-438B-9566-8C247BB67151}" destId="{8411D7EE-3049-4470-B1C5-319B8B154D8E}" srcOrd="1" destOrd="0" presId="urn:microsoft.com/office/officeart/2005/8/layout/vList4#1"/>
    <dgm:cxn modelId="{0852C2D9-33A3-40F2-9222-D32D95F1FA69}" type="presParOf" srcId="{C609BEBF-C61C-438B-9566-8C247BB67151}" destId="{9043BEAE-B27C-4F9F-8FC9-71C5DA4F6625}" srcOrd="2" destOrd="0" presId="urn:microsoft.com/office/officeart/2005/8/layout/vList4#1"/>
    <dgm:cxn modelId="{60CCE47D-26FD-414D-84EA-E30A4B3A9C84}" type="presParOf" srcId="{8148FA70-8F95-4456-989C-F8267710A63A}" destId="{3AB36C37-8BE7-43A9-A9D4-DB6669829B06}" srcOrd="3" destOrd="0" presId="urn:microsoft.com/office/officeart/2005/8/layout/vList4#1"/>
    <dgm:cxn modelId="{94BD80AF-1EB9-4459-83A5-12D5DCF9C6A1}" type="presParOf" srcId="{8148FA70-8F95-4456-989C-F8267710A63A}" destId="{E552A976-35AA-4B8D-A1F0-1CE0BC837E84}" srcOrd="4" destOrd="0" presId="urn:microsoft.com/office/officeart/2005/8/layout/vList4#1"/>
    <dgm:cxn modelId="{90A22D3D-8194-423C-8E16-465DC04CCF96}" type="presParOf" srcId="{E552A976-35AA-4B8D-A1F0-1CE0BC837E84}" destId="{6D169B6D-32DC-4004-94F3-27508C81DA3E}" srcOrd="0" destOrd="0" presId="urn:microsoft.com/office/officeart/2005/8/layout/vList4#1"/>
    <dgm:cxn modelId="{4F221E5A-8E78-4DDA-A7E1-925C596485D1}" type="presParOf" srcId="{E552A976-35AA-4B8D-A1F0-1CE0BC837E84}" destId="{6931C922-D4A5-40E7-B377-B663DC073540}" srcOrd="1" destOrd="0" presId="urn:microsoft.com/office/officeart/2005/8/layout/vList4#1"/>
    <dgm:cxn modelId="{1275ECFF-06D3-4241-BD13-C3AA9C5433B5}" type="presParOf" srcId="{E552A976-35AA-4B8D-A1F0-1CE0BC837E84}" destId="{79F5BC91-40BC-4F82-A9B5-9FC566345FFD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262D82-839D-4C76-9291-FD81E75C9818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7D34AD17-7406-419F-BB49-D9AFED6B64BC}">
      <dgm:prSet phldrT="[Text]" custT="1"/>
      <dgm:spPr/>
      <dgm:t>
        <a:bodyPr/>
        <a:lstStyle/>
        <a:p>
          <a:r>
            <a:rPr lang="en-US" sz="1600" b="1" dirty="0" smtClean="0">
              <a:solidFill>
                <a:srgbClr val="00B0F0"/>
              </a:solidFill>
              <a:latin typeface="+mn-lt"/>
            </a:rPr>
            <a:t>Objective</a:t>
          </a:r>
        </a:p>
        <a:p>
          <a:r>
            <a:rPr lang="en-US" sz="1400" b="1" dirty="0" smtClean="0">
              <a:solidFill>
                <a:schemeClr val="tx1"/>
              </a:solidFill>
              <a:latin typeface="+mn-lt"/>
            </a:rPr>
            <a:t>Zoning of Land Uses</a:t>
          </a:r>
        </a:p>
        <a:p>
          <a:r>
            <a:rPr lang="en-US" sz="1400" b="1" dirty="0" smtClean="0">
              <a:solidFill>
                <a:schemeClr val="tx1"/>
              </a:solidFill>
              <a:latin typeface="+mn-lt"/>
            </a:rPr>
            <a:t>Development controls</a:t>
          </a:r>
        </a:p>
        <a:p>
          <a:r>
            <a:rPr lang="en-US" sz="1400" b="1" dirty="0" smtClean="0">
              <a:solidFill>
                <a:schemeClr val="tx1"/>
              </a:solidFill>
              <a:latin typeface="+mn-lt"/>
            </a:rPr>
            <a:t>Enforcement </a:t>
          </a:r>
          <a:r>
            <a:rPr lang="en-US" sz="1400" b="1" dirty="0" err="1" smtClean="0">
              <a:solidFill>
                <a:schemeClr val="tx1"/>
              </a:solidFill>
              <a:latin typeface="+mn-lt"/>
            </a:rPr>
            <a:t>machanism</a:t>
          </a:r>
          <a:endParaRPr lang="en-US" sz="1400" b="1" dirty="0" smtClean="0">
            <a:solidFill>
              <a:schemeClr val="tx1"/>
            </a:solidFill>
            <a:latin typeface="+mn-lt"/>
          </a:endParaRPr>
        </a:p>
        <a:p>
          <a:r>
            <a:rPr lang="en-US" sz="1400" b="1" dirty="0" smtClean="0">
              <a:solidFill>
                <a:schemeClr val="tx1"/>
              </a:solidFill>
              <a:latin typeface="+mn-lt"/>
            </a:rPr>
            <a:t>PRI participation</a:t>
          </a:r>
          <a:endParaRPr lang="te-IN" sz="1400" b="1" dirty="0">
            <a:solidFill>
              <a:schemeClr val="tx1"/>
            </a:solidFill>
            <a:latin typeface="+mn-lt"/>
          </a:endParaRPr>
        </a:p>
      </dgm:t>
    </dgm:pt>
    <dgm:pt modelId="{0101714E-A034-4C6A-A177-BD14D3ACC480}" type="parTrans" cxnId="{7DEF5DCD-B624-4249-B638-C1F517AD8B5A}">
      <dgm:prSet/>
      <dgm:spPr/>
      <dgm:t>
        <a:bodyPr/>
        <a:lstStyle/>
        <a:p>
          <a:endParaRPr lang="te-IN"/>
        </a:p>
      </dgm:t>
    </dgm:pt>
    <dgm:pt modelId="{FBABA792-E8B3-40EC-9883-79142D249943}" type="sibTrans" cxnId="{7DEF5DCD-B624-4249-B638-C1F517AD8B5A}">
      <dgm:prSet/>
      <dgm:spPr/>
      <dgm:t>
        <a:bodyPr/>
        <a:lstStyle/>
        <a:p>
          <a:endParaRPr lang="te-IN"/>
        </a:p>
      </dgm:t>
    </dgm:pt>
    <dgm:pt modelId="{09E83032-CE5B-4241-B857-104C5FD7939E}">
      <dgm:prSet phldrT="[Text]" custT="1"/>
      <dgm:spPr/>
      <dgm:t>
        <a:bodyPr/>
        <a:lstStyle/>
        <a:p>
          <a:r>
            <a:rPr lang="en-US" sz="1600" b="1" dirty="0" smtClean="0">
              <a:solidFill>
                <a:srgbClr val="00B0F0"/>
              </a:solidFill>
              <a:latin typeface="+mn-lt"/>
            </a:rPr>
            <a:t>Process</a:t>
          </a:r>
        </a:p>
        <a:p>
          <a:r>
            <a:rPr lang="en-US" sz="1200" b="1" dirty="0" smtClean="0">
              <a:solidFill>
                <a:schemeClr val="tx1"/>
              </a:solidFill>
              <a:latin typeface="+mn-lt"/>
            </a:rPr>
            <a:t>Cadastral Maps</a:t>
          </a:r>
        </a:p>
        <a:p>
          <a:r>
            <a:rPr lang="en-US" sz="1200" b="1" dirty="0" smtClean="0">
              <a:solidFill>
                <a:schemeClr val="tx1"/>
              </a:solidFill>
              <a:latin typeface="+mn-lt"/>
            </a:rPr>
            <a:t>Manual</a:t>
          </a:r>
        </a:p>
        <a:p>
          <a:r>
            <a:rPr lang="en-US" sz="1200" b="1" dirty="0" smtClean="0">
              <a:solidFill>
                <a:schemeClr val="tx1"/>
              </a:solidFill>
              <a:latin typeface="+mn-lt"/>
            </a:rPr>
            <a:t>Digital</a:t>
          </a:r>
        </a:p>
        <a:p>
          <a:r>
            <a:rPr lang="en-US" sz="1200" b="1" dirty="0" smtClean="0">
              <a:solidFill>
                <a:schemeClr val="tx1"/>
              </a:solidFill>
              <a:latin typeface="+mn-lt"/>
            </a:rPr>
            <a:t>Grama Sabha</a:t>
          </a:r>
        </a:p>
        <a:p>
          <a:r>
            <a:rPr lang="en-US" sz="1200" b="1" dirty="0" smtClean="0">
              <a:solidFill>
                <a:schemeClr val="tx1"/>
              </a:solidFill>
              <a:latin typeface="+mn-lt"/>
            </a:rPr>
            <a:t>Dist Planning Committee</a:t>
          </a:r>
        </a:p>
        <a:p>
          <a:r>
            <a:rPr lang="en-US" sz="1200" b="1" dirty="0" smtClean="0">
              <a:solidFill>
                <a:schemeClr val="tx1"/>
              </a:solidFill>
              <a:latin typeface="+mn-lt"/>
            </a:rPr>
            <a:t>Notification</a:t>
          </a:r>
          <a:endParaRPr lang="te-IN" sz="1200" b="1" dirty="0">
            <a:solidFill>
              <a:schemeClr val="tx1"/>
            </a:solidFill>
            <a:latin typeface="+mn-lt"/>
          </a:endParaRPr>
        </a:p>
      </dgm:t>
    </dgm:pt>
    <dgm:pt modelId="{5CF4444B-8E7B-4255-8A80-8BF1ED0ED06F}" type="parTrans" cxnId="{BA37097B-13DA-4D68-A801-D15E3FD2891B}">
      <dgm:prSet/>
      <dgm:spPr/>
      <dgm:t>
        <a:bodyPr/>
        <a:lstStyle/>
        <a:p>
          <a:endParaRPr lang="te-IN"/>
        </a:p>
      </dgm:t>
    </dgm:pt>
    <dgm:pt modelId="{18C0A154-A182-41D0-913C-5725AFDFA098}" type="sibTrans" cxnId="{BA37097B-13DA-4D68-A801-D15E3FD2891B}">
      <dgm:prSet/>
      <dgm:spPr/>
      <dgm:t>
        <a:bodyPr/>
        <a:lstStyle/>
        <a:p>
          <a:endParaRPr lang="te-IN"/>
        </a:p>
      </dgm:t>
    </dgm:pt>
    <dgm:pt modelId="{5F273E54-8AF5-463F-A14D-09F66AE6AF4F}">
      <dgm:prSet phldrT="[Text]" custT="1"/>
      <dgm:spPr/>
      <dgm:t>
        <a:bodyPr/>
        <a:lstStyle/>
        <a:p>
          <a:endParaRPr lang="en-US" sz="500" b="1" dirty="0" smtClean="0">
            <a:solidFill>
              <a:schemeClr val="tx1"/>
            </a:solidFill>
            <a:latin typeface="+mn-lt"/>
          </a:endParaRPr>
        </a:p>
        <a:p>
          <a:r>
            <a:rPr lang="en-US" sz="1600" b="1" dirty="0" smtClean="0">
              <a:solidFill>
                <a:srgbClr val="00B0F0"/>
              </a:solidFill>
              <a:latin typeface="+mn-lt"/>
            </a:rPr>
            <a:t>Aim</a:t>
          </a:r>
        </a:p>
        <a:p>
          <a:r>
            <a:rPr lang="en-US" sz="1400" b="1" dirty="0" smtClean="0">
              <a:solidFill>
                <a:schemeClr val="tx1"/>
              </a:solidFill>
              <a:latin typeface="+mn-lt"/>
            </a:rPr>
            <a:t>Planned Growth</a:t>
          </a:r>
        </a:p>
        <a:p>
          <a:r>
            <a:rPr lang="en-US" sz="1400" b="1" dirty="0" smtClean="0">
              <a:solidFill>
                <a:schemeClr val="tx1"/>
              </a:solidFill>
              <a:latin typeface="+mn-lt"/>
            </a:rPr>
            <a:t>Suggestive</a:t>
          </a:r>
        </a:p>
        <a:p>
          <a:r>
            <a:rPr lang="en-US" sz="1400" b="1" dirty="0" smtClean="0">
              <a:solidFill>
                <a:schemeClr val="tx1"/>
              </a:solidFill>
              <a:latin typeface="+mn-lt"/>
            </a:rPr>
            <a:t>Preventive</a:t>
          </a:r>
        </a:p>
        <a:p>
          <a:r>
            <a:rPr lang="en-US" sz="1400" b="1" dirty="0" smtClean="0">
              <a:solidFill>
                <a:schemeClr val="tx1"/>
              </a:solidFill>
              <a:latin typeface="+mn-lt"/>
            </a:rPr>
            <a:t>Enforcement</a:t>
          </a:r>
        </a:p>
        <a:p>
          <a:endParaRPr lang="en-US" sz="900" b="1" dirty="0" smtClean="0">
            <a:solidFill>
              <a:schemeClr val="tx1"/>
            </a:solidFill>
            <a:latin typeface="+mn-lt"/>
          </a:endParaRPr>
        </a:p>
        <a:p>
          <a:endParaRPr lang="te-IN" sz="500" dirty="0"/>
        </a:p>
      </dgm:t>
    </dgm:pt>
    <dgm:pt modelId="{A035AA53-FA9D-42E2-84C5-CFFA45E1C2C2}" type="parTrans" cxnId="{55D16BDC-5CCB-4AC7-AB16-7ADD55AC8434}">
      <dgm:prSet/>
      <dgm:spPr/>
      <dgm:t>
        <a:bodyPr/>
        <a:lstStyle/>
        <a:p>
          <a:endParaRPr lang="te-IN"/>
        </a:p>
      </dgm:t>
    </dgm:pt>
    <dgm:pt modelId="{423D91C3-236C-42DA-B44A-DAC2F2981D7B}" type="sibTrans" cxnId="{55D16BDC-5CCB-4AC7-AB16-7ADD55AC8434}">
      <dgm:prSet/>
      <dgm:spPr/>
      <dgm:t>
        <a:bodyPr/>
        <a:lstStyle/>
        <a:p>
          <a:endParaRPr lang="te-IN"/>
        </a:p>
      </dgm:t>
    </dgm:pt>
    <dgm:pt modelId="{25B7DCB2-4CAF-4D06-BB5C-64867E91AA6C}" type="pres">
      <dgm:prSet presAssocID="{2C262D82-839D-4C76-9291-FD81E75C981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5B7D1B01-4E94-4263-9118-A2B5D7312C05}" type="pres">
      <dgm:prSet presAssocID="{7D34AD17-7406-419F-BB49-D9AFED6B64BC}" presName="gear1" presStyleLbl="node1" presStyleIdx="0" presStyleCnt="3" custScaleX="107958" custScaleY="97246" custLinFactNeighborX="5097" custLinFactNeighborY="2501">
        <dgm:presLayoutVars>
          <dgm:chMax val="1"/>
          <dgm:bulletEnabled val="1"/>
        </dgm:presLayoutVars>
      </dgm:prSet>
      <dgm:spPr/>
      <dgm:t>
        <a:bodyPr/>
        <a:lstStyle/>
        <a:p>
          <a:endParaRPr lang="te-IN"/>
        </a:p>
      </dgm:t>
    </dgm:pt>
    <dgm:pt modelId="{F92B1826-99C7-4B74-A8F9-58AC1DB3946B}" type="pres">
      <dgm:prSet presAssocID="{7D34AD17-7406-419F-BB49-D9AFED6B64BC}" presName="gear1srcNode" presStyleLbl="node1" presStyleIdx="0" presStyleCnt="3"/>
      <dgm:spPr/>
      <dgm:t>
        <a:bodyPr/>
        <a:lstStyle/>
        <a:p>
          <a:endParaRPr lang="en-IN"/>
        </a:p>
      </dgm:t>
    </dgm:pt>
    <dgm:pt modelId="{CC3AAAE5-833E-4EDC-861F-914C3F070701}" type="pres">
      <dgm:prSet presAssocID="{7D34AD17-7406-419F-BB49-D9AFED6B64BC}" presName="gear1dstNode" presStyleLbl="node1" presStyleIdx="0" presStyleCnt="3"/>
      <dgm:spPr/>
      <dgm:t>
        <a:bodyPr/>
        <a:lstStyle/>
        <a:p>
          <a:endParaRPr lang="en-IN"/>
        </a:p>
      </dgm:t>
    </dgm:pt>
    <dgm:pt modelId="{C0FA0BB2-D434-44C7-B1BE-0B7D0F1ABBD7}" type="pres">
      <dgm:prSet presAssocID="{09E83032-CE5B-4241-B857-104C5FD7939E}" presName="gear2" presStyleLbl="node1" presStyleIdx="1" presStyleCnt="3" custScaleX="135556" custScaleY="119500">
        <dgm:presLayoutVars>
          <dgm:chMax val="1"/>
          <dgm:bulletEnabled val="1"/>
        </dgm:presLayoutVars>
      </dgm:prSet>
      <dgm:spPr/>
      <dgm:t>
        <a:bodyPr/>
        <a:lstStyle/>
        <a:p>
          <a:endParaRPr lang="te-IN"/>
        </a:p>
      </dgm:t>
    </dgm:pt>
    <dgm:pt modelId="{D9D1719A-7C06-438E-98F3-2807E2C8E292}" type="pres">
      <dgm:prSet presAssocID="{09E83032-CE5B-4241-B857-104C5FD7939E}" presName="gear2srcNode" presStyleLbl="node1" presStyleIdx="1" presStyleCnt="3"/>
      <dgm:spPr/>
      <dgm:t>
        <a:bodyPr/>
        <a:lstStyle/>
        <a:p>
          <a:endParaRPr lang="en-IN"/>
        </a:p>
      </dgm:t>
    </dgm:pt>
    <dgm:pt modelId="{F5E99BFB-588D-4D21-97D1-E8EBFA230830}" type="pres">
      <dgm:prSet presAssocID="{09E83032-CE5B-4241-B857-104C5FD7939E}" presName="gear2dstNode" presStyleLbl="node1" presStyleIdx="1" presStyleCnt="3"/>
      <dgm:spPr/>
      <dgm:t>
        <a:bodyPr/>
        <a:lstStyle/>
        <a:p>
          <a:endParaRPr lang="en-IN"/>
        </a:p>
      </dgm:t>
    </dgm:pt>
    <dgm:pt modelId="{C449718F-1909-4E18-9A48-B80571C8EC36}" type="pres">
      <dgm:prSet presAssocID="{5F273E54-8AF5-463F-A14D-09F66AE6AF4F}" presName="gear3" presStyleLbl="node1" presStyleIdx="2" presStyleCnt="3" custScaleX="118580" custScaleY="115030" custLinFactNeighborX="8345" custLinFactNeighborY="-5593"/>
      <dgm:spPr/>
      <dgm:t>
        <a:bodyPr/>
        <a:lstStyle/>
        <a:p>
          <a:endParaRPr lang="te-IN"/>
        </a:p>
      </dgm:t>
    </dgm:pt>
    <dgm:pt modelId="{6B3F3952-67DB-4BEC-AE4C-6AC52B6F0522}" type="pres">
      <dgm:prSet presAssocID="{5F273E54-8AF5-463F-A14D-09F66AE6AF4F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te-IN"/>
        </a:p>
      </dgm:t>
    </dgm:pt>
    <dgm:pt modelId="{70C7CE08-78E8-4BE1-BA77-848BD9E7B317}" type="pres">
      <dgm:prSet presAssocID="{5F273E54-8AF5-463F-A14D-09F66AE6AF4F}" presName="gear3srcNode" presStyleLbl="node1" presStyleIdx="2" presStyleCnt="3"/>
      <dgm:spPr/>
      <dgm:t>
        <a:bodyPr/>
        <a:lstStyle/>
        <a:p>
          <a:endParaRPr lang="en-IN"/>
        </a:p>
      </dgm:t>
    </dgm:pt>
    <dgm:pt modelId="{EC87F79D-4080-49BD-807E-28AA024781CC}" type="pres">
      <dgm:prSet presAssocID="{5F273E54-8AF5-463F-A14D-09F66AE6AF4F}" presName="gear3dstNode" presStyleLbl="node1" presStyleIdx="2" presStyleCnt="3"/>
      <dgm:spPr/>
      <dgm:t>
        <a:bodyPr/>
        <a:lstStyle/>
        <a:p>
          <a:endParaRPr lang="en-IN"/>
        </a:p>
      </dgm:t>
    </dgm:pt>
    <dgm:pt modelId="{4DA5F7F9-9AFA-40BA-96DB-26C86935E3D2}" type="pres">
      <dgm:prSet presAssocID="{FBABA792-E8B3-40EC-9883-79142D249943}" presName="connector1" presStyleLbl="sibTrans2D1" presStyleIdx="0" presStyleCnt="3" custScaleX="118696" custScaleY="113677"/>
      <dgm:spPr/>
      <dgm:t>
        <a:bodyPr/>
        <a:lstStyle/>
        <a:p>
          <a:endParaRPr lang="en-IN"/>
        </a:p>
      </dgm:t>
    </dgm:pt>
    <dgm:pt modelId="{21BF78C2-6F91-4F3F-A080-55B80E18FC30}" type="pres">
      <dgm:prSet presAssocID="{18C0A154-A182-41D0-913C-5725AFDFA098}" presName="connector2" presStyleLbl="sibTrans2D1" presStyleIdx="1" presStyleCnt="3" custScaleX="106208"/>
      <dgm:spPr/>
      <dgm:t>
        <a:bodyPr/>
        <a:lstStyle/>
        <a:p>
          <a:endParaRPr lang="en-IN"/>
        </a:p>
      </dgm:t>
    </dgm:pt>
    <dgm:pt modelId="{854F6426-0601-48F8-A2ED-7AE62C65DD22}" type="pres">
      <dgm:prSet presAssocID="{423D91C3-236C-42DA-B44A-DAC2F2981D7B}" presName="connector3" presStyleLbl="sibTrans2D1" presStyleIdx="2" presStyleCnt="3"/>
      <dgm:spPr/>
      <dgm:t>
        <a:bodyPr/>
        <a:lstStyle/>
        <a:p>
          <a:endParaRPr lang="en-IN"/>
        </a:p>
      </dgm:t>
    </dgm:pt>
  </dgm:ptLst>
  <dgm:cxnLst>
    <dgm:cxn modelId="{D0D01032-E86E-4A5B-B6A1-7889D6EC6D69}" type="presOf" srcId="{FBABA792-E8B3-40EC-9883-79142D249943}" destId="{4DA5F7F9-9AFA-40BA-96DB-26C86935E3D2}" srcOrd="0" destOrd="0" presId="urn:microsoft.com/office/officeart/2005/8/layout/gear1"/>
    <dgm:cxn modelId="{63D4D579-3B48-4F23-8A82-32721BED60FB}" type="presOf" srcId="{18C0A154-A182-41D0-913C-5725AFDFA098}" destId="{21BF78C2-6F91-4F3F-A080-55B80E18FC30}" srcOrd="0" destOrd="0" presId="urn:microsoft.com/office/officeart/2005/8/layout/gear1"/>
    <dgm:cxn modelId="{46BAEEAE-4E98-4D03-AED9-7D7D1AAF0AE2}" type="presOf" srcId="{5F273E54-8AF5-463F-A14D-09F66AE6AF4F}" destId="{70C7CE08-78E8-4BE1-BA77-848BD9E7B317}" srcOrd="2" destOrd="0" presId="urn:microsoft.com/office/officeart/2005/8/layout/gear1"/>
    <dgm:cxn modelId="{E0A29B89-762E-4DD4-9955-A20F096E57A3}" type="presOf" srcId="{2C262D82-839D-4C76-9291-FD81E75C9818}" destId="{25B7DCB2-4CAF-4D06-BB5C-64867E91AA6C}" srcOrd="0" destOrd="0" presId="urn:microsoft.com/office/officeart/2005/8/layout/gear1"/>
    <dgm:cxn modelId="{BDE8EBA7-E659-4641-8C97-3CE04C2E0FB3}" type="presOf" srcId="{09E83032-CE5B-4241-B857-104C5FD7939E}" destId="{D9D1719A-7C06-438E-98F3-2807E2C8E292}" srcOrd="1" destOrd="0" presId="urn:microsoft.com/office/officeart/2005/8/layout/gear1"/>
    <dgm:cxn modelId="{8A372AA8-1CC5-4451-83FD-01169D421F12}" type="presOf" srcId="{5F273E54-8AF5-463F-A14D-09F66AE6AF4F}" destId="{EC87F79D-4080-49BD-807E-28AA024781CC}" srcOrd="3" destOrd="0" presId="urn:microsoft.com/office/officeart/2005/8/layout/gear1"/>
    <dgm:cxn modelId="{7DEF5DCD-B624-4249-B638-C1F517AD8B5A}" srcId="{2C262D82-839D-4C76-9291-FD81E75C9818}" destId="{7D34AD17-7406-419F-BB49-D9AFED6B64BC}" srcOrd="0" destOrd="0" parTransId="{0101714E-A034-4C6A-A177-BD14D3ACC480}" sibTransId="{FBABA792-E8B3-40EC-9883-79142D249943}"/>
    <dgm:cxn modelId="{9249C177-DB01-427A-B47F-CA757374CBF0}" type="presOf" srcId="{423D91C3-236C-42DA-B44A-DAC2F2981D7B}" destId="{854F6426-0601-48F8-A2ED-7AE62C65DD22}" srcOrd="0" destOrd="0" presId="urn:microsoft.com/office/officeart/2005/8/layout/gear1"/>
    <dgm:cxn modelId="{5B687486-F376-4144-9600-5004D11DEC81}" type="presOf" srcId="{5F273E54-8AF5-463F-A14D-09F66AE6AF4F}" destId="{C449718F-1909-4E18-9A48-B80571C8EC36}" srcOrd="0" destOrd="0" presId="urn:microsoft.com/office/officeart/2005/8/layout/gear1"/>
    <dgm:cxn modelId="{235EB471-AD7E-4B27-8058-4B60EC91BFCD}" type="presOf" srcId="{5F273E54-8AF5-463F-A14D-09F66AE6AF4F}" destId="{6B3F3952-67DB-4BEC-AE4C-6AC52B6F0522}" srcOrd="1" destOrd="0" presId="urn:microsoft.com/office/officeart/2005/8/layout/gear1"/>
    <dgm:cxn modelId="{6418F02D-D03F-496C-BBB5-AE0E612E2F3D}" type="presOf" srcId="{7D34AD17-7406-419F-BB49-D9AFED6B64BC}" destId="{5B7D1B01-4E94-4263-9118-A2B5D7312C05}" srcOrd="0" destOrd="0" presId="urn:microsoft.com/office/officeart/2005/8/layout/gear1"/>
    <dgm:cxn modelId="{1E832D56-A12B-45F2-96F8-809A293371FA}" type="presOf" srcId="{7D34AD17-7406-419F-BB49-D9AFED6B64BC}" destId="{F92B1826-99C7-4B74-A8F9-58AC1DB3946B}" srcOrd="1" destOrd="0" presId="urn:microsoft.com/office/officeart/2005/8/layout/gear1"/>
    <dgm:cxn modelId="{47D3EDE4-DF29-4FA2-AB34-B84430B02BA3}" type="presOf" srcId="{09E83032-CE5B-4241-B857-104C5FD7939E}" destId="{F5E99BFB-588D-4D21-97D1-E8EBFA230830}" srcOrd="2" destOrd="0" presId="urn:microsoft.com/office/officeart/2005/8/layout/gear1"/>
    <dgm:cxn modelId="{55D16BDC-5CCB-4AC7-AB16-7ADD55AC8434}" srcId="{2C262D82-839D-4C76-9291-FD81E75C9818}" destId="{5F273E54-8AF5-463F-A14D-09F66AE6AF4F}" srcOrd="2" destOrd="0" parTransId="{A035AA53-FA9D-42E2-84C5-CFFA45E1C2C2}" sibTransId="{423D91C3-236C-42DA-B44A-DAC2F2981D7B}"/>
    <dgm:cxn modelId="{864C434E-4CDE-48F1-9FC9-B22D9F2A5AF5}" type="presOf" srcId="{09E83032-CE5B-4241-B857-104C5FD7939E}" destId="{C0FA0BB2-D434-44C7-B1BE-0B7D0F1ABBD7}" srcOrd="0" destOrd="0" presId="urn:microsoft.com/office/officeart/2005/8/layout/gear1"/>
    <dgm:cxn modelId="{3274C440-7B32-499F-A6D4-431A9F82A253}" type="presOf" srcId="{7D34AD17-7406-419F-BB49-D9AFED6B64BC}" destId="{CC3AAAE5-833E-4EDC-861F-914C3F070701}" srcOrd="2" destOrd="0" presId="urn:microsoft.com/office/officeart/2005/8/layout/gear1"/>
    <dgm:cxn modelId="{BA37097B-13DA-4D68-A801-D15E3FD2891B}" srcId="{2C262D82-839D-4C76-9291-FD81E75C9818}" destId="{09E83032-CE5B-4241-B857-104C5FD7939E}" srcOrd="1" destOrd="0" parTransId="{5CF4444B-8E7B-4255-8A80-8BF1ED0ED06F}" sibTransId="{18C0A154-A182-41D0-913C-5725AFDFA098}"/>
    <dgm:cxn modelId="{32D73F34-73A5-4705-A2A3-0702D2E65C3E}" type="presParOf" srcId="{25B7DCB2-4CAF-4D06-BB5C-64867E91AA6C}" destId="{5B7D1B01-4E94-4263-9118-A2B5D7312C05}" srcOrd="0" destOrd="0" presId="urn:microsoft.com/office/officeart/2005/8/layout/gear1"/>
    <dgm:cxn modelId="{CA01C34C-1B61-4585-8152-C99A7168D483}" type="presParOf" srcId="{25B7DCB2-4CAF-4D06-BB5C-64867E91AA6C}" destId="{F92B1826-99C7-4B74-A8F9-58AC1DB3946B}" srcOrd="1" destOrd="0" presId="urn:microsoft.com/office/officeart/2005/8/layout/gear1"/>
    <dgm:cxn modelId="{D8AA39A6-491E-4FC4-9867-945AD3DBE12F}" type="presParOf" srcId="{25B7DCB2-4CAF-4D06-BB5C-64867E91AA6C}" destId="{CC3AAAE5-833E-4EDC-861F-914C3F070701}" srcOrd="2" destOrd="0" presId="urn:microsoft.com/office/officeart/2005/8/layout/gear1"/>
    <dgm:cxn modelId="{5D6E43CD-325A-467B-BBAA-B61549D35281}" type="presParOf" srcId="{25B7DCB2-4CAF-4D06-BB5C-64867E91AA6C}" destId="{C0FA0BB2-D434-44C7-B1BE-0B7D0F1ABBD7}" srcOrd="3" destOrd="0" presId="urn:microsoft.com/office/officeart/2005/8/layout/gear1"/>
    <dgm:cxn modelId="{B6B6640F-51B8-4D7C-B560-0796D66677E7}" type="presParOf" srcId="{25B7DCB2-4CAF-4D06-BB5C-64867E91AA6C}" destId="{D9D1719A-7C06-438E-98F3-2807E2C8E292}" srcOrd="4" destOrd="0" presId="urn:microsoft.com/office/officeart/2005/8/layout/gear1"/>
    <dgm:cxn modelId="{43130E21-5BB8-4CBE-B978-B2EDAE24BD3E}" type="presParOf" srcId="{25B7DCB2-4CAF-4D06-BB5C-64867E91AA6C}" destId="{F5E99BFB-588D-4D21-97D1-E8EBFA230830}" srcOrd="5" destOrd="0" presId="urn:microsoft.com/office/officeart/2005/8/layout/gear1"/>
    <dgm:cxn modelId="{5230D245-9F24-4B5E-9FB8-5AF1F26419AA}" type="presParOf" srcId="{25B7DCB2-4CAF-4D06-BB5C-64867E91AA6C}" destId="{C449718F-1909-4E18-9A48-B80571C8EC36}" srcOrd="6" destOrd="0" presId="urn:microsoft.com/office/officeart/2005/8/layout/gear1"/>
    <dgm:cxn modelId="{A1D94C7D-1A49-424E-B50B-1852D770BC66}" type="presParOf" srcId="{25B7DCB2-4CAF-4D06-BB5C-64867E91AA6C}" destId="{6B3F3952-67DB-4BEC-AE4C-6AC52B6F0522}" srcOrd="7" destOrd="0" presId="urn:microsoft.com/office/officeart/2005/8/layout/gear1"/>
    <dgm:cxn modelId="{EB968CEC-72E6-48A1-B8B8-5C66716E59C4}" type="presParOf" srcId="{25B7DCB2-4CAF-4D06-BB5C-64867E91AA6C}" destId="{70C7CE08-78E8-4BE1-BA77-848BD9E7B317}" srcOrd="8" destOrd="0" presId="urn:microsoft.com/office/officeart/2005/8/layout/gear1"/>
    <dgm:cxn modelId="{8795A8C8-66BE-4649-8A7E-B7DDA3F6E34A}" type="presParOf" srcId="{25B7DCB2-4CAF-4D06-BB5C-64867E91AA6C}" destId="{EC87F79D-4080-49BD-807E-28AA024781CC}" srcOrd="9" destOrd="0" presId="urn:microsoft.com/office/officeart/2005/8/layout/gear1"/>
    <dgm:cxn modelId="{CE1F1A99-B5D5-4259-BBA5-A07B2AE94585}" type="presParOf" srcId="{25B7DCB2-4CAF-4D06-BB5C-64867E91AA6C}" destId="{4DA5F7F9-9AFA-40BA-96DB-26C86935E3D2}" srcOrd="10" destOrd="0" presId="urn:microsoft.com/office/officeart/2005/8/layout/gear1"/>
    <dgm:cxn modelId="{10C5E82E-C3C6-4A35-A894-088FCE978E0B}" type="presParOf" srcId="{25B7DCB2-4CAF-4D06-BB5C-64867E91AA6C}" destId="{21BF78C2-6F91-4F3F-A080-55B80E18FC30}" srcOrd="11" destOrd="0" presId="urn:microsoft.com/office/officeart/2005/8/layout/gear1"/>
    <dgm:cxn modelId="{432B35D3-2265-4ECC-BB81-107EEEAAFF89}" type="presParOf" srcId="{25B7DCB2-4CAF-4D06-BB5C-64867E91AA6C}" destId="{854F6426-0601-48F8-A2ED-7AE62C65DD2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2B59E65-9CE7-4147-8069-2C2817049C4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B2F9D5EA-6F4E-4B62-90CC-732BF06E539D}">
      <dgm:prSet phldrT="[Text]"/>
      <dgm:spPr/>
      <dgm:t>
        <a:bodyPr/>
        <a:lstStyle/>
        <a:p>
          <a:r>
            <a:rPr lang="en-IN" dirty="0" smtClean="0"/>
            <a:t>Area</a:t>
          </a:r>
          <a:endParaRPr lang="en-IN" dirty="0"/>
        </a:p>
      </dgm:t>
    </dgm:pt>
    <dgm:pt modelId="{59F5554D-C85D-479F-A8DE-A2DFF5B42568}" type="parTrans" cxnId="{A18A0227-FD42-49AC-A00F-10E5B70DF322}">
      <dgm:prSet/>
      <dgm:spPr/>
      <dgm:t>
        <a:bodyPr/>
        <a:lstStyle/>
        <a:p>
          <a:endParaRPr lang="en-IN"/>
        </a:p>
      </dgm:t>
    </dgm:pt>
    <dgm:pt modelId="{622E4713-4EC6-45E4-A146-2F3EC6BBE814}" type="sibTrans" cxnId="{A18A0227-FD42-49AC-A00F-10E5B70DF322}">
      <dgm:prSet/>
      <dgm:spPr/>
      <dgm:t>
        <a:bodyPr/>
        <a:lstStyle/>
        <a:p>
          <a:endParaRPr lang="en-IN"/>
        </a:p>
      </dgm:t>
    </dgm:pt>
    <dgm:pt modelId="{B5E501B3-B124-4C49-90EA-2BBDFD205260}">
      <dgm:prSet phldrT="[Text]"/>
      <dgm:spPr/>
      <dgm:t>
        <a:bodyPr/>
        <a:lstStyle/>
        <a:p>
          <a:r>
            <a:rPr lang="en-IN" dirty="0" smtClean="0">
              <a:solidFill>
                <a:schemeClr val="accent4">
                  <a:lumMod val="10000"/>
                </a:schemeClr>
              </a:solidFill>
            </a:rPr>
            <a:t>219.70 </a:t>
          </a:r>
          <a:r>
            <a:rPr lang="en-IN" dirty="0" err="1" smtClean="0">
              <a:solidFill>
                <a:schemeClr val="accent4">
                  <a:lumMod val="10000"/>
                </a:schemeClr>
              </a:solidFill>
            </a:rPr>
            <a:t>sqkm</a:t>
          </a:r>
          <a:endParaRPr lang="en-IN" dirty="0">
            <a:solidFill>
              <a:schemeClr val="accent4">
                <a:lumMod val="10000"/>
              </a:schemeClr>
            </a:solidFill>
          </a:endParaRPr>
        </a:p>
      </dgm:t>
    </dgm:pt>
    <dgm:pt modelId="{1CE68564-B2D3-4B37-8DE8-4EBCBC5CB991}" type="parTrans" cxnId="{8EB750C5-0AAA-49E5-B9F0-EBCC80D07C54}">
      <dgm:prSet/>
      <dgm:spPr/>
      <dgm:t>
        <a:bodyPr/>
        <a:lstStyle/>
        <a:p>
          <a:endParaRPr lang="en-IN"/>
        </a:p>
      </dgm:t>
    </dgm:pt>
    <dgm:pt modelId="{C0AC8501-566B-4707-8742-F1C693C6304F}" type="sibTrans" cxnId="{8EB750C5-0AAA-49E5-B9F0-EBCC80D07C54}">
      <dgm:prSet/>
      <dgm:spPr/>
      <dgm:t>
        <a:bodyPr/>
        <a:lstStyle/>
        <a:p>
          <a:endParaRPr lang="en-IN"/>
        </a:p>
      </dgm:t>
    </dgm:pt>
    <dgm:pt modelId="{32EF56DA-EF0F-452A-8337-80FFC3758EB4}">
      <dgm:prSet phldrT="[Text]"/>
      <dgm:spPr/>
      <dgm:t>
        <a:bodyPr/>
        <a:lstStyle/>
        <a:p>
          <a:r>
            <a:rPr lang="en-IN" dirty="0" smtClean="0"/>
            <a:t>Population</a:t>
          </a:r>
          <a:endParaRPr lang="en-IN" dirty="0"/>
        </a:p>
      </dgm:t>
    </dgm:pt>
    <dgm:pt modelId="{2E3B2114-810B-4F3B-8869-5BFE3A0C97E1}" type="parTrans" cxnId="{BCE59E8D-BA66-4AE0-9529-30436DF8D1E1}">
      <dgm:prSet/>
      <dgm:spPr/>
      <dgm:t>
        <a:bodyPr/>
        <a:lstStyle/>
        <a:p>
          <a:endParaRPr lang="en-IN"/>
        </a:p>
      </dgm:t>
    </dgm:pt>
    <dgm:pt modelId="{FE8DAFCA-35CA-4BC2-B6F4-6DA34B81D781}" type="sibTrans" cxnId="{BCE59E8D-BA66-4AE0-9529-30436DF8D1E1}">
      <dgm:prSet/>
      <dgm:spPr/>
      <dgm:t>
        <a:bodyPr/>
        <a:lstStyle/>
        <a:p>
          <a:endParaRPr lang="en-IN"/>
        </a:p>
      </dgm:t>
    </dgm:pt>
    <dgm:pt modelId="{426AA78A-C652-41E1-92A7-CA90CCD5C41B}">
      <dgm:prSet phldrT="[Text]"/>
      <dgm:spPr/>
      <dgm:t>
        <a:bodyPr/>
        <a:lstStyle/>
        <a:p>
          <a:r>
            <a:rPr lang="en-IN" dirty="0" smtClean="0"/>
            <a:t>57,365</a:t>
          </a:r>
          <a:endParaRPr lang="en-IN" dirty="0"/>
        </a:p>
      </dgm:t>
    </dgm:pt>
    <dgm:pt modelId="{84C1D306-9410-458A-9F94-25CA3A913947}" type="parTrans" cxnId="{2042B713-0FAA-42B0-BBEB-3C1DE3854D6D}">
      <dgm:prSet/>
      <dgm:spPr/>
      <dgm:t>
        <a:bodyPr/>
        <a:lstStyle/>
        <a:p>
          <a:endParaRPr lang="en-IN"/>
        </a:p>
      </dgm:t>
    </dgm:pt>
    <dgm:pt modelId="{D7C4518D-EFFD-4D45-85E8-745B2ACF7FB3}" type="sibTrans" cxnId="{2042B713-0FAA-42B0-BBEB-3C1DE3854D6D}">
      <dgm:prSet/>
      <dgm:spPr/>
      <dgm:t>
        <a:bodyPr/>
        <a:lstStyle/>
        <a:p>
          <a:endParaRPr lang="en-IN"/>
        </a:p>
      </dgm:t>
    </dgm:pt>
    <dgm:pt modelId="{5E233652-00F2-4A08-9B96-AD2EFF36B0E4}">
      <dgm:prSet phldrT="[Text]"/>
      <dgm:spPr/>
      <dgm:t>
        <a:bodyPr/>
        <a:lstStyle/>
        <a:p>
          <a:r>
            <a:rPr lang="en-IN" dirty="0" smtClean="0"/>
            <a:t>Vision of the Cluster</a:t>
          </a:r>
          <a:endParaRPr lang="en-IN" dirty="0"/>
        </a:p>
      </dgm:t>
    </dgm:pt>
    <dgm:pt modelId="{2AD00BC1-48E5-46FB-BDED-FD6106102F67}" type="parTrans" cxnId="{844CB370-C08C-4CBC-BE94-6AD7ACD08342}">
      <dgm:prSet/>
      <dgm:spPr/>
      <dgm:t>
        <a:bodyPr/>
        <a:lstStyle/>
        <a:p>
          <a:endParaRPr lang="en-IN"/>
        </a:p>
      </dgm:t>
    </dgm:pt>
    <dgm:pt modelId="{D140A4F8-FC75-4878-BB21-76990A578641}" type="sibTrans" cxnId="{844CB370-C08C-4CBC-BE94-6AD7ACD08342}">
      <dgm:prSet/>
      <dgm:spPr/>
      <dgm:t>
        <a:bodyPr/>
        <a:lstStyle/>
        <a:p>
          <a:endParaRPr lang="en-IN"/>
        </a:p>
      </dgm:t>
    </dgm:pt>
    <dgm:pt modelId="{911A4B1C-E2B5-420D-927B-B09E090DFAD9}">
      <dgm:prSet phldrT="[Text]"/>
      <dgm:spPr/>
      <dgm:t>
        <a:bodyPr/>
        <a:lstStyle/>
        <a:p>
          <a:r>
            <a:rPr lang="en-US" i="1" dirty="0" smtClean="0"/>
            <a:t>agriculture  and allied activities, Skill  Development and ODF  with Socio- Economic Development and Saturation  of Basic Amenities</a:t>
          </a:r>
          <a:endParaRPr lang="en-IN" dirty="0"/>
        </a:p>
      </dgm:t>
    </dgm:pt>
    <dgm:pt modelId="{A25F52D0-B79F-40A1-8A22-8A6A5859581F}" type="parTrans" cxnId="{C51C7E36-AFA4-4BE5-BD05-4F2FD62F4729}">
      <dgm:prSet/>
      <dgm:spPr/>
      <dgm:t>
        <a:bodyPr/>
        <a:lstStyle/>
        <a:p>
          <a:endParaRPr lang="en-IN"/>
        </a:p>
      </dgm:t>
    </dgm:pt>
    <dgm:pt modelId="{02B2E119-690E-41D8-B1B5-22BFDA9E2A52}" type="sibTrans" cxnId="{C51C7E36-AFA4-4BE5-BD05-4F2FD62F4729}">
      <dgm:prSet/>
      <dgm:spPr/>
      <dgm:t>
        <a:bodyPr/>
        <a:lstStyle/>
        <a:p>
          <a:endParaRPr lang="en-IN"/>
        </a:p>
      </dgm:t>
    </dgm:pt>
    <dgm:pt modelId="{AE1F5F5E-6F09-488D-93B6-3B56A6EE16AA}">
      <dgm:prSet phldrT="[Text]"/>
      <dgm:spPr/>
      <dgm:t>
        <a:bodyPr/>
        <a:lstStyle/>
        <a:p>
          <a:r>
            <a:rPr lang="en-IN" dirty="0" smtClean="0"/>
            <a:t>Market Linkage</a:t>
          </a:r>
          <a:endParaRPr lang="en-IN" dirty="0"/>
        </a:p>
      </dgm:t>
    </dgm:pt>
    <dgm:pt modelId="{54527781-4ABD-4A4B-BA28-0CF178FD83D5}" type="parTrans" cxnId="{0A8B7952-ABEB-478E-B747-DC817224BCEE}">
      <dgm:prSet/>
      <dgm:spPr/>
      <dgm:t>
        <a:bodyPr/>
        <a:lstStyle/>
        <a:p>
          <a:endParaRPr lang="en-IN"/>
        </a:p>
      </dgm:t>
    </dgm:pt>
    <dgm:pt modelId="{AAC01483-8995-41C0-8A0A-BEFF0EF4CFCC}" type="sibTrans" cxnId="{0A8B7952-ABEB-478E-B747-DC817224BCEE}">
      <dgm:prSet/>
      <dgm:spPr/>
      <dgm:t>
        <a:bodyPr/>
        <a:lstStyle/>
        <a:p>
          <a:endParaRPr lang="en-IN"/>
        </a:p>
      </dgm:t>
    </dgm:pt>
    <dgm:pt modelId="{9B067473-2E8B-42BF-91F7-EE6E84486710}">
      <dgm:prSet phldrT="[Text]"/>
      <dgm:spPr/>
      <dgm:t>
        <a:bodyPr/>
        <a:lstStyle/>
        <a:p>
          <a:r>
            <a:rPr lang="en-IN" dirty="0" smtClean="0"/>
            <a:t>Agriculture Consumer Market, Village </a:t>
          </a:r>
          <a:r>
            <a:rPr lang="en-IN" dirty="0" err="1" smtClean="0"/>
            <a:t>Haats</a:t>
          </a:r>
          <a:endParaRPr lang="en-IN" dirty="0"/>
        </a:p>
      </dgm:t>
    </dgm:pt>
    <dgm:pt modelId="{CFC6E102-54FF-4BE3-8DD9-A9576955295E}" type="parTrans" cxnId="{73425EB4-FBF2-4AFB-85A5-F1A09F1CD1F7}">
      <dgm:prSet/>
      <dgm:spPr/>
      <dgm:t>
        <a:bodyPr/>
        <a:lstStyle/>
        <a:p>
          <a:endParaRPr lang="en-IN"/>
        </a:p>
      </dgm:t>
    </dgm:pt>
    <dgm:pt modelId="{E056E8CA-9060-4AE1-A8BD-3C2F46A45E90}" type="sibTrans" cxnId="{73425EB4-FBF2-4AFB-85A5-F1A09F1CD1F7}">
      <dgm:prSet/>
      <dgm:spPr/>
      <dgm:t>
        <a:bodyPr/>
        <a:lstStyle/>
        <a:p>
          <a:endParaRPr lang="en-IN"/>
        </a:p>
      </dgm:t>
    </dgm:pt>
    <dgm:pt modelId="{191F8BDC-ED0D-48C0-BC2F-79122676B4D7}">
      <dgm:prSet phldrT="[Text]"/>
      <dgm:spPr/>
      <dgm:t>
        <a:bodyPr/>
        <a:lstStyle/>
        <a:p>
          <a:r>
            <a:rPr lang="en-IN" dirty="0" smtClean="0"/>
            <a:t>Economic Activities</a:t>
          </a:r>
          <a:endParaRPr lang="en-IN" dirty="0"/>
        </a:p>
      </dgm:t>
    </dgm:pt>
    <dgm:pt modelId="{652C447E-4D7E-4A62-9A35-49F885DEC948}" type="parTrans" cxnId="{AC5B36E0-EC51-499F-9419-1D23E9C92CA0}">
      <dgm:prSet/>
      <dgm:spPr/>
      <dgm:t>
        <a:bodyPr/>
        <a:lstStyle/>
        <a:p>
          <a:endParaRPr lang="en-IN"/>
        </a:p>
      </dgm:t>
    </dgm:pt>
    <dgm:pt modelId="{3253A1B5-B4B0-4D91-BD19-6F6522D1A2E5}" type="sibTrans" cxnId="{AC5B36E0-EC51-499F-9419-1D23E9C92CA0}">
      <dgm:prSet/>
      <dgm:spPr/>
      <dgm:t>
        <a:bodyPr/>
        <a:lstStyle/>
        <a:p>
          <a:endParaRPr lang="en-IN"/>
        </a:p>
      </dgm:t>
    </dgm:pt>
    <dgm:pt modelId="{F1055BB3-0463-4C85-87F1-9E48BA5AFF4D}">
      <dgm:prSet phldrT="[Text]"/>
      <dgm:spPr/>
      <dgm:t>
        <a:bodyPr/>
        <a:lstStyle/>
        <a:p>
          <a:r>
            <a:rPr lang="en-IN" dirty="0" smtClean="0"/>
            <a:t>Dairy Development – Establishment of Bulk Milk Chilling </a:t>
          </a:r>
          <a:r>
            <a:rPr lang="en-IN" dirty="0" err="1" smtClean="0"/>
            <a:t>Center</a:t>
          </a:r>
          <a:endParaRPr lang="en-IN" dirty="0"/>
        </a:p>
      </dgm:t>
    </dgm:pt>
    <dgm:pt modelId="{CEE398AA-ED85-48AE-B534-EB692A114733}" type="parTrans" cxnId="{5B38E109-05B5-472A-B88E-8FB98990AA4C}">
      <dgm:prSet/>
      <dgm:spPr/>
      <dgm:t>
        <a:bodyPr/>
        <a:lstStyle/>
        <a:p>
          <a:endParaRPr lang="en-IN"/>
        </a:p>
      </dgm:t>
    </dgm:pt>
    <dgm:pt modelId="{31C63B1B-6163-48C0-B71E-725E88C55688}" type="sibTrans" cxnId="{5B38E109-05B5-472A-B88E-8FB98990AA4C}">
      <dgm:prSet/>
      <dgm:spPr/>
      <dgm:t>
        <a:bodyPr/>
        <a:lstStyle/>
        <a:p>
          <a:endParaRPr lang="en-IN"/>
        </a:p>
      </dgm:t>
    </dgm:pt>
    <dgm:pt modelId="{C2297930-99CC-4231-87E8-0E98575D2259}" type="pres">
      <dgm:prSet presAssocID="{A2B59E65-9CE7-4147-8069-2C2817049C4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F475BBD1-558E-48DA-AD27-2D5E99F24602}" type="pres">
      <dgm:prSet presAssocID="{B2F9D5EA-6F4E-4B62-90CC-732BF06E539D}" presName="parentLin" presStyleCnt="0"/>
      <dgm:spPr/>
    </dgm:pt>
    <dgm:pt modelId="{FDEDB874-20B3-46F4-A8AF-8EF38FC9B932}" type="pres">
      <dgm:prSet presAssocID="{B2F9D5EA-6F4E-4B62-90CC-732BF06E539D}" presName="parentLeftMargin" presStyleLbl="node1" presStyleIdx="0" presStyleCnt="5"/>
      <dgm:spPr/>
      <dgm:t>
        <a:bodyPr/>
        <a:lstStyle/>
        <a:p>
          <a:endParaRPr lang="en-IN"/>
        </a:p>
      </dgm:t>
    </dgm:pt>
    <dgm:pt modelId="{4BB1630C-8FEA-4DC0-BD36-664F88120E9D}" type="pres">
      <dgm:prSet presAssocID="{B2F9D5EA-6F4E-4B62-90CC-732BF06E539D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23DCC906-E4DE-46F6-BF82-21CD2C91BF20}" type="pres">
      <dgm:prSet presAssocID="{B2F9D5EA-6F4E-4B62-90CC-732BF06E539D}" presName="negativeSpace" presStyleCnt="0"/>
      <dgm:spPr/>
    </dgm:pt>
    <dgm:pt modelId="{387C82AE-BC49-41C8-8331-6BC1F7EC14A6}" type="pres">
      <dgm:prSet presAssocID="{B2F9D5EA-6F4E-4B62-90CC-732BF06E539D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95904A63-60E7-4559-BFFF-BD36EE21CEB6}" type="pres">
      <dgm:prSet presAssocID="{622E4713-4EC6-45E4-A146-2F3EC6BBE814}" presName="spaceBetweenRectangles" presStyleCnt="0"/>
      <dgm:spPr/>
    </dgm:pt>
    <dgm:pt modelId="{C450F107-12D4-4BB2-A04F-B68B6231E207}" type="pres">
      <dgm:prSet presAssocID="{32EF56DA-EF0F-452A-8337-80FFC3758EB4}" presName="parentLin" presStyleCnt="0"/>
      <dgm:spPr/>
    </dgm:pt>
    <dgm:pt modelId="{BDC6E4AA-A59F-49C0-8F79-E6FD113FD6F2}" type="pres">
      <dgm:prSet presAssocID="{32EF56DA-EF0F-452A-8337-80FFC3758EB4}" presName="parentLeftMargin" presStyleLbl="node1" presStyleIdx="0" presStyleCnt="5"/>
      <dgm:spPr/>
      <dgm:t>
        <a:bodyPr/>
        <a:lstStyle/>
        <a:p>
          <a:endParaRPr lang="en-IN"/>
        </a:p>
      </dgm:t>
    </dgm:pt>
    <dgm:pt modelId="{D1052D29-BF8E-4CC3-9110-DD6E53A1B229}" type="pres">
      <dgm:prSet presAssocID="{32EF56DA-EF0F-452A-8337-80FFC3758EB4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E0C456B5-7B44-4ABB-A982-7E961BF0DBB8}" type="pres">
      <dgm:prSet presAssocID="{32EF56DA-EF0F-452A-8337-80FFC3758EB4}" presName="negativeSpace" presStyleCnt="0"/>
      <dgm:spPr/>
    </dgm:pt>
    <dgm:pt modelId="{3D756B74-75FC-4C25-B5AF-CB727EDF8DB6}" type="pres">
      <dgm:prSet presAssocID="{32EF56DA-EF0F-452A-8337-80FFC3758EB4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344F5AB5-B15D-4B1D-A707-05BFBECF0A77}" type="pres">
      <dgm:prSet presAssocID="{FE8DAFCA-35CA-4BC2-B6F4-6DA34B81D781}" presName="spaceBetweenRectangles" presStyleCnt="0"/>
      <dgm:spPr/>
    </dgm:pt>
    <dgm:pt modelId="{0ACF0C8B-8741-4ADA-AF4B-84C07F23C414}" type="pres">
      <dgm:prSet presAssocID="{5E233652-00F2-4A08-9B96-AD2EFF36B0E4}" presName="parentLin" presStyleCnt="0"/>
      <dgm:spPr/>
    </dgm:pt>
    <dgm:pt modelId="{C39AEAD9-1D5F-4FD5-B42B-40C415C03BEA}" type="pres">
      <dgm:prSet presAssocID="{5E233652-00F2-4A08-9B96-AD2EFF36B0E4}" presName="parentLeftMargin" presStyleLbl="node1" presStyleIdx="1" presStyleCnt="5"/>
      <dgm:spPr/>
      <dgm:t>
        <a:bodyPr/>
        <a:lstStyle/>
        <a:p>
          <a:endParaRPr lang="en-IN"/>
        </a:p>
      </dgm:t>
    </dgm:pt>
    <dgm:pt modelId="{06584468-6F18-4709-9818-E1D711DF0A19}" type="pres">
      <dgm:prSet presAssocID="{5E233652-00F2-4A08-9B96-AD2EFF36B0E4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543D0791-2DE8-4EA1-AFD1-0F0DE1797D6B}" type="pres">
      <dgm:prSet presAssocID="{5E233652-00F2-4A08-9B96-AD2EFF36B0E4}" presName="negativeSpace" presStyleCnt="0"/>
      <dgm:spPr/>
    </dgm:pt>
    <dgm:pt modelId="{57107523-CAB3-4F25-9DF0-B7F1C7D9DA2E}" type="pres">
      <dgm:prSet presAssocID="{5E233652-00F2-4A08-9B96-AD2EFF36B0E4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BB3F955A-56EF-4327-9AE3-F3405B79E9B2}" type="pres">
      <dgm:prSet presAssocID="{D140A4F8-FC75-4878-BB21-76990A578641}" presName="spaceBetweenRectangles" presStyleCnt="0"/>
      <dgm:spPr/>
    </dgm:pt>
    <dgm:pt modelId="{35E689B4-9586-4623-8F4D-75C8F5A16CB1}" type="pres">
      <dgm:prSet presAssocID="{AE1F5F5E-6F09-488D-93B6-3B56A6EE16AA}" presName="parentLin" presStyleCnt="0"/>
      <dgm:spPr/>
    </dgm:pt>
    <dgm:pt modelId="{A7C1D602-B5D6-4CD9-940D-065F89D895D9}" type="pres">
      <dgm:prSet presAssocID="{AE1F5F5E-6F09-488D-93B6-3B56A6EE16AA}" presName="parentLeftMargin" presStyleLbl="node1" presStyleIdx="2" presStyleCnt="5"/>
      <dgm:spPr/>
      <dgm:t>
        <a:bodyPr/>
        <a:lstStyle/>
        <a:p>
          <a:endParaRPr lang="en-IN"/>
        </a:p>
      </dgm:t>
    </dgm:pt>
    <dgm:pt modelId="{AAB5B32D-6974-4FD0-8220-D8C44211B231}" type="pres">
      <dgm:prSet presAssocID="{AE1F5F5E-6F09-488D-93B6-3B56A6EE16AA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B27B1695-19C4-47AB-8221-BFEF73E9D39A}" type="pres">
      <dgm:prSet presAssocID="{AE1F5F5E-6F09-488D-93B6-3B56A6EE16AA}" presName="negativeSpace" presStyleCnt="0"/>
      <dgm:spPr/>
    </dgm:pt>
    <dgm:pt modelId="{BA00A985-2606-406B-80EB-2C1F00DAC1C8}" type="pres">
      <dgm:prSet presAssocID="{AE1F5F5E-6F09-488D-93B6-3B56A6EE16AA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C7EF0AFD-E075-4200-980B-EC6BF2BE61E3}" type="pres">
      <dgm:prSet presAssocID="{AAC01483-8995-41C0-8A0A-BEFF0EF4CFCC}" presName="spaceBetweenRectangles" presStyleCnt="0"/>
      <dgm:spPr/>
    </dgm:pt>
    <dgm:pt modelId="{0F71AFF4-7E2D-4D73-B354-AF49C708E827}" type="pres">
      <dgm:prSet presAssocID="{191F8BDC-ED0D-48C0-BC2F-79122676B4D7}" presName="parentLin" presStyleCnt="0"/>
      <dgm:spPr/>
    </dgm:pt>
    <dgm:pt modelId="{F8173601-8092-4709-859D-483C82229F13}" type="pres">
      <dgm:prSet presAssocID="{191F8BDC-ED0D-48C0-BC2F-79122676B4D7}" presName="parentLeftMargin" presStyleLbl="node1" presStyleIdx="3" presStyleCnt="5"/>
      <dgm:spPr/>
      <dgm:t>
        <a:bodyPr/>
        <a:lstStyle/>
        <a:p>
          <a:endParaRPr lang="en-IN"/>
        </a:p>
      </dgm:t>
    </dgm:pt>
    <dgm:pt modelId="{5FBFED26-7D77-49D7-A46E-34AD9D1E1F97}" type="pres">
      <dgm:prSet presAssocID="{191F8BDC-ED0D-48C0-BC2F-79122676B4D7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B0A6D5F3-E738-4846-B9DA-0932CDE1C8A5}" type="pres">
      <dgm:prSet presAssocID="{191F8BDC-ED0D-48C0-BC2F-79122676B4D7}" presName="negativeSpace" presStyleCnt="0"/>
      <dgm:spPr/>
    </dgm:pt>
    <dgm:pt modelId="{93DDC829-B26F-4579-B2AE-1B13CA87515A}" type="pres">
      <dgm:prSet presAssocID="{191F8BDC-ED0D-48C0-BC2F-79122676B4D7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C769E20A-7CEA-435F-AF44-CB04E1DF249E}" type="presOf" srcId="{426AA78A-C652-41E1-92A7-CA90CCD5C41B}" destId="{3D756B74-75FC-4C25-B5AF-CB727EDF8DB6}" srcOrd="0" destOrd="0" presId="urn:microsoft.com/office/officeart/2005/8/layout/list1"/>
    <dgm:cxn modelId="{2042B713-0FAA-42B0-BBEB-3C1DE3854D6D}" srcId="{32EF56DA-EF0F-452A-8337-80FFC3758EB4}" destId="{426AA78A-C652-41E1-92A7-CA90CCD5C41B}" srcOrd="0" destOrd="0" parTransId="{84C1D306-9410-458A-9F94-25CA3A913947}" sibTransId="{D7C4518D-EFFD-4D45-85E8-745B2ACF7FB3}"/>
    <dgm:cxn modelId="{844CB370-C08C-4CBC-BE94-6AD7ACD08342}" srcId="{A2B59E65-9CE7-4147-8069-2C2817049C40}" destId="{5E233652-00F2-4A08-9B96-AD2EFF36B0E4}" srcOrd="2" destOrd="0" parTransId="{2AD00BC1-48E5-46FB-BDED-FD6106102F67}" sibTransId="{D140A4F8-FC75-4878-BB21-76990A578641}"/>
    <dgm:cxn modelId="{8E198A66-040E-44E2-BD50-A356FC932BD5}" type="presOf" srcId="{B5E501B3-B124-4C49-90EA-2BBDFD205260}" destId="{387C82AE-BC49-41C8-8331-6BC1F7EC14A6}" srcOrd="0" destOrd="0" presId="urn:microsoft.com/office/officeart/2005/8/layout/list1"/>
    <dgm:cxn modelId="{CC6748F7-B5F4-492F-A309-D780D1969424}" type="presOf" srcId="{F1055BB3-0463-4C85-87F1-9E48BA5AFF4D}" destId="{93DDC829-B26F-4579-B2AE-1B13CA87515A}" srcOrd="0" destOrd="0" presId="urn:microsoft.com/office/officeart/2005/8/layout/list1"/>
    <dgm:cxn modelId="{5B38E109-05B5-472A-B88E-8FB98990AA4C}" srcId="{191F8BDC-ED0D-48C0-BC2F-79122676B4D7}" destId="{F1055BB3-0463-4C85-87F1-9E48BA5AFF4D}" srcOrd="0" destOrd="0" parTransId="{CEE398AA-ED85-48AE-B534-EB692A114733}" sibTransId="{31C63B1B-6163-48C0-B71E-725E88C55688}"/>
    <dgm:cxn modelId="{A18A0227-FD42-49AC-A00F-10E5B70DF322}" srcId="{A2B59E65-9CE7-4147-8069-2C2817049C40}" destId="{B2F9D5EA-6F4E-4B62-90CC-732BF06E539D}" srcOrd="0" destOrd="0" parTransId="{59F5554D-C85D-479F-A8DE-A2DFF5B42568}" sibTransId="{622E4713-4EC6-45E4-A146-2F3EC6BBE814}"/>
    <dgm:cxn modelId="{C51C7E36-AFA4-4BE5-BD05-4F2FD62F4729}" srcId="{5E233652-00F2-4A08-9B96-AD2EFF36B0E4}" destId="{911A4B1C-E2B5-420D-927B-B09E090DFAD9}" srcOrd="0" destOrd="0" parTransId="{A25F52D0-B79F-40A1-8A22-8A6A5859581F}" sibTransId="{02B2E119-690E-41D8-B1B5-22BFDA9E2A52}"/>
    <dgm:cxn modelId="{73425EB4-FBF2-4AFB-85A5-F1A09F1CD1F7}" srcId="{AE1F5F5E-6F09-488D-93B6-3B56A6EE16AA}" destId="{9B067473-2E8B-42BF-91F7-EE6E84486710}" srcOrd="0" destOrd="0" parTransId="{CFC6E102-54FF-4BE3-8DD9-A9576955295E}" sibTransId="{E056E8CA-9060-4AE1-A8BD-3C2F46A45E90}"/>
    <dgm:cxn modelId="{245421E7-4A2E-42C8-BEC2-19638BDAB966}" type="presOf" srcId="{5E233652-00F2-4A08-9B96-AD2EFF36B0E4}" destId="{C39AEAD9-1D5F-4FD5-B42B-40C415C03BEA}" srcOrd="0" destOrd="0" presId="urn:microsoft.com/office/officeart/2005/8/layout/list1"/>
    <dgm:cxn modelId="{AC5B36E0-EC51-499F-9419-1D23E9C92CA0}" srcId="{A2B59E65-9CE7-4147-8069-2C2817049C40}" destId="{191F8BDC-ED0D-48C0-BC2F-79122676B4D7}" srcOrd="4" destOrd="0" parTransId="{652C447E-4D7E-4A62-9A35-49F885DEC948}" sibTransId="{3253A1B5-B4B0-4D91-BD19-6F6522D1A2E5}"/>
    <dgm:cxn modelId="{61B5FEB5-3014-4E35-B9C5-02EEBC6393D4}" type="presOf" srcId="{B2F9D5EA-6F4E-4B62-90CC-732BF06E539D}" destId="{4BB1630C-8FEA-4DC0-BD36-664F88120E9D}" srcOrd="1" destOrd="0" presId="urn:microsoft.com/office/officeart/2005/8/layout/list1"/>
    <dgm:cxn modelId="{A66D342A-A325-4A6E-BF29-12B242C25A06}" type="presOf" srcId="{191F8BDC-ED0D-48C0-BC2F-79122676B4D7}" destId="{F8173601-8092-4709-859D-483C82229F13}" srcOrd="0" destOrd="0" presId="urn:microsoft.com/office/officeart/2005/8/layout/list1"/>
    <dgm:cxn modelId="{435308A4-45BF-4DEB-A15A-DF42383494C7}" type="presOf" srcId="{191F8BDC-ED0D-48C0-BC2F-79122676B4D7}" destId="{5FBFED26-7D77-49D7-A46E-34AD9D1E1F97}" srcOrd="1" destOrd="0" presId="urn:microsoft.com/office/officeart/2005/8/layout/list1"/>
    <dgm:cxn modelId="{B16589B7-F412-4236-A416-C92C3DD1B8CA}" type="presOf" srcId="{B2F9D5EA-6F4E-4B62-90CC-732BF06E539D}" destId="{FDEDB874-20B3-46F4-A8AF-8EF38FC9B932}" srcOrd="0" destOrd="0" presId="urn:microsoft.com/office/officeart/2005/8/layout/list1"/>
    <dgm:cxn modelId="{0CB917CB-6243-41B5-9A5A-100D8923EC9B}" type="presOf" srcId="{32EF56DA-EF0F-452A-8337-80FFC3758EB4}" destId="{D1052D29-BF8E-4CC3-9110-DD6E53A1B229}" srcOrd="1" destOrd="0" presId="urn:microsoft.com/office/officeart/2005/8/layout/list1"/>
    <dgm:cxn modelId="{0A8B7952-ABEB-478E-B747-DC817224BCEE}" srcId="{A2B59E65-9CE7-4147-8069-2C2817049C40}" destId="{AE1F5F5E-6F09-488D-93B6-3B56A6EE16AA}" srcOrd="3" destOrd="0" parTransId="{54527781-4ABD-4A4B-BA28-0CF178FD83D5}" sibTransId="{AAC01483-8995-41C0-8A0A-BEFF0EF4CFCC}"/>
    <dgm:cxn modelId="{AD87F7D2-E6E9-4668-9842-78256680BC08}" type="presOf" srcId="{911A4B1C-E2B5-420D-927B-B09E090DFAD9}" destId="{57107523-CAB3-4F25-9DF0-B7F1C7D9DA2E}" srcOrd="0" destOrd="0" presId="urn:microsoft.com/office/officeart/2005/8/layout/list1"/>
    <dgm:cxn modelId="{B9F56BA4-EFCD-495B-A53A-17AC0797F066}" type="presOf" srcId="{A2B59E65-9CE7-4147-8069-2C2817049C40}" destId="{C2297930-99CC-4231-87E8-0E98575D2259}" srcOrd="0" destOrd="0" presId="urn:microsoft.com/office/officeart/2005/8/layout/list1"/>
    <dgm:cxn modelId="{1E72067E-A521-4840-978D-C46DB770FA3A}" type="presOf" srcId="{AE1F5F5E-6F09-488D-93B6-3B56A6EE16AA}" destId="{AAB5B32D-6974-4FD0-8220-D8C44211B231}" srcOrd="1" destOrd="0" presId="urn:microsoft.com/office/officeart/2005/8/layout/list1"/>
    <dgm:cxn modelId="{9F0EB41E-9003-4075-93D5-191B5A76AEE4}" type="presOf" srcId="{AE1F5F5E-6F09-488D-93B6-3B56A6EE16AA}" destId="{A7C1D602-B5D6-4CD9-940D-065F89D895D9}" srcOrd="0" destOrd="0" presId="urn:microsoft.com/office/officeart/2005/8/layout/list1"/>
    <dgm:cxn modelId="{BCE59E8D-BA66-4AE0-9529-30436DF8D1E1}" srcId="{A2B59E65-9CE7-4147-8069-2C2817049C40}" destId="{32EF56DA-EF0F-452A-8337-80FFC3758EB4}" srcOrd="1" destOrd="0" parTransId="{2E3B2114-810B-4F3B-8869-5BFE3A0C97E1}" sibTransId="{FE8DAFCA-35CA-4BC2-B6F4-6DA34B81D781}"/>
    <dgm:cxn modelId="{5372227A-EF36-46CC-B514-B9D6B6FE5BF1}" type="presOf" srcId="{32EF56DA-EF0F-452A-8337-80FFC3758EB4}" destId="{BDC6E4AA-A59F-49C0-8F79-E6FD113FD6F2}" srcOrd="0" destOrd="0" presId="urn:microsoft.com/office/officeart/2005/8/layout/list1"/>
    <dgm:cxn modelId="{51B52696-A936-49CC-A6C4-12C47DBF1348}" type="presOf" srcId="{5E233652-00F2-4A08-9B96-AD2EFF36B0E4}" destId="{06584468-6F18-4709-9818-E1D711DF0A19}" srcOrd="1" destOrd="0" presId="urn:microsoft.com/office/officeart/2005/8/layout/list1"/>
    <dgm:cxn modelId="{E8F09783-B14F-4EBC-B912-D62E8B273C0C}" type="presOf" srcId="{9B067473-2E8B-42BF-91F7-EE6E84486710}" destId="{BA00A985-2606-406B-80EB-2C1F00DAC1C8}" srcOrd="0" destOrd="0" presId="urn:microsoft.com/office/officeart/2005/8/layout/list1"/>
    <dgm:cxn modelId="{8EB750C5-0AAA-49E5-B9F0-EBCC80D07C54}" srcId="{B2F9D5EA-6F4E-4B62-90CC-732BF06E539D}" destId="{B5E501B3-B124-4C49-90EA-2BBDFD205260}" srcOrd="0" destOrd="0" parTransId="{1CE68564-B2D3-4B37-8DE8-4EBCBC5CB991}" sibTransId="{C0AC8501-566B-4707-8742-F1C693C6304F}"/>
    <dgm:cxn modelId="{AF3ACF0A-14EE-4DFB-855A-9F59D3F0F714}" type="presParOf" srcId="{C2297930-99CC-4231-87E8-0E98575D2259}" destId="{F475BBD1-558E-48DA-AD27-2D5E99F24602}" srcOrd="0" destOrd="0" presId="urn:microsoft.com/office/officeart/2005/8/layout/list1"/>
    <dgm:cxn modelId="{31C898D9-5F08-4FE8-9B0D-03405509DB51}" type="presParOf" srcId="{F475BBD1-558E-48DA-AD27-2D5E99F24602}" destId="{FDEDB874-20B3-46F4-A8AF-8EF38FC9B932}" srcOrd="0" destOrd="0" presId="urn:microsoft.com/office/officeart/2005/8/layout/list1"/>
    <dgm:cxn modelId="{EE1957A0-1326-43FD-AC45-35D2B82922E6}" type="presParOf" srcId="{F475BBD1-558E-48DA-AD27-2D5E99F24602}" destId="{4BB1630C-8FEA-4DC0-BD36-664F88120E9D}" srcOrd="1" destOrd="0" presId="urn:microsoft.com/office/officeart/2005/8/layout/list1"/>
    <dgm:cxn modelId="{6754BB1A-0D31-4866-9ECE-D7BBAA45088A}" type="presParOf" srcId="{C2297930-99CC-4231-87E8-0E98575D2259}" destId="{23DCC906-E4DE-46F6-BF82-21CD2C91BF20}" srcOrd="1" destOrd="0" presId="urn:microsoft.com/office/officeart/2005/8/layout/list1"/>
    <dgm:cxn modelId="{71BA2DAE-702E-4B80-9AA9-3E400542693A}" type="presParOf" srcId="{C2297930-99CC-4231-87E8-0E98575D2259}" destId="{387C82AE-BC49-41C8-8331-6BC1F7EC14A6}" srcOrd="2" destOrd="0" presId="urn:microsoft.com/office/officeart/2005/8/layout/list1"/>
    <dgm:cxn modelId="{114E9098-93E2-4A00-AF41-E448E356C2C1}" type="presParOf" srcId="{C2297930-99CC-4231-87E8-0E98575D2259}" destId="{95904A63-60E7-4559-BFFF-BD36EE21CEB6}" srcOrd="3" destOrd="0" presId="urn:microsoft.com/office/officeart/2005/8/layout/list1"/>
    <dgm:cxn modelId="{547F5EEF-DE09-4CCA-8A63-9EC582A2EB77}" type="presParOf" srcId="{C2297930-99CC-4231-87E8-0E98575D2259}" destId="{C450F107-12D4-4BB2-A04F-B68B6231E207}" srcOrd="4" destOrd="0" presId="urn:microsoft.com/office/officeart/2005/8/layout/list1"/>
    <dgm:cxn modelId="{0705716F-FCD4-4C93-9AD3-B192EF705B2D}" type="presParOf" srcId="{C450F107-12D4-4BB2-A04F-B68B6231E207}" destId="{BDC6E4AA-A59F-49C0-8F79-E6FD113FD6F2}" srcOrd="0" destOrd="0" presId="urn:microsoft.com/office/officeart/2005/8/layout/list1"/>
    <dgm:cxn modelId="{DCA8E17C-78A9-4635-833B-5590C68E13D1}" type="presParOf" srcId="{C450F107-12D4-4BB2-A04F-B68B6231E207}" destId="{D1052D29-BF8E-4CC3-9110-DD6E53A1B229}" srcOrd="1" destOrd="0" presId="urn:microsoft.com/office/officeart/2005/8/layout/list1"/>
    <dgm:cxn modelId="{84533A08-FCF4-4203-A441-CFE7D5984CE5}" type="presParOf" srcId="{C2297930-99CC-4231-87E8-0E98575D2259}" destId="{E0C456B5-7B44-4ABB-A982-7E961BF0DBB8}" srcOrd="5" destOrd="0" presId="urn:microsoft.com/office/officeart/2005/8/layout/list1"/>
    <dgm:cxn modelId="{C3278CDA-2FBE-43FD-8C67-0E629B1DC366}" type="presParOf" srcId="{C2297930-99CC-4231-87E8-0E98575D2259}" destId="{3D756B74-75FC-4C25-B5AF-CB727EDF8DB6}" srcOrd="6" destOrd="0" presId="urn:microsoft.com/office/officeart/2005/8/layout/list1"/>
    <dgm:cxn modelId="{74AED23E-16F2-4E44-9053-0684410AF2EE}" type="presParOf" srcId="{C2297930-99CC-4231-87E8-0E98575D2259}" destId="{344F5AB5-B15D-4B1D-A707-05BFBECF0A77}" srcOrd="7" destOrd="0" presId="urn:microsoft.com/office/officeart/2005/8/layout/list1"/>
    <dgm:cxn modelId="{FBB97C55-2654-48FE-B987-507A24E3D71A}" type="presParOf" srcId="{C2297930-99CC-4231-87E8-0E98575D2259}" destId="{0ACF0C8B-8741-4ADA-AF4B-84C07F23C414}" srcOrd="8" destOrd="0" presId="urn:microsoft.com/office/officeart/2005/8/layout/list1"/>
    <dgm:cxn modelId="{307EB158-FA94-45A5-AED3-867000545A99}" type="presParOf" srcId="{0ACF0C8B-8741-4ADA-AF4B-84C07F23C414}" destId="{C39AEAD9-1D5F-4FD5-B42B-40C415C03BEA}" srcOrd="0" destOrd="0" presId="urn:microsoft.com/office/officeart/2005/8/layout/list1"/>
    <dgm:cxn modelId="{FA96A57D-35ED-4F41-B1FC-9EF0D59259BB}" type="presParOf" srcId="{0ACF0C8B-8741-4ADA-AF4B-84C07F23C414}" destId="{06584468-6F18-4709-9818-E1D711DF0A19}" srcOrd="1" destOrd="0" presId="urn:microsoft.com/office/officeart/2005/8/layout/list1"/>
    <dgm:cxn modelId="{05CD7B3A-2EED-4CF6-B404-694FA08E57E0}" type="presParOf" srcId="{C2297930-99CC-4231-87E8-0E98575D2259}" destId="{543D0791-2DE8-4EA1-AFD1-0F0DE1797D6B}" srcOrd="9" destOrd="0" presId="urn:microsoft.com/office/officeart/2005/8/layout/list1"/>
    <dgm:cxn modelId="{F9878760-D8B0-40FB-B678-FC66624A4FE4}" type="presParOf" srcId="{C2297930-99CC-4231-87E8-0E98575D2259}" destId="{57107523-CAB3-4F25-9DF0-B7F1C7D9DA2E}" srcOrd="10" destOrd="0" presId="urn:microsoft.com/office/officeart/2005/8/layout/list1"/>
    <dgm:cxn modelId="{1CD7F76A-2D7F-4F22-A90B-AA2D3707207A}" type="presParOf" srcId="{C2297930-99CC-4231-87E8-0E98575D2259}" destId="{BB3F955A-56EF-4327-9AE3-F3405B79E9B2}" srcOrd="11" destOrd="0" presId="urn:microsoft.com/office/officeart/2005/8/layout/list1"/>
    <dgm:cxn modelId="{70D597CF-D185-4699-8728-21F1FD8E1CAB}" type="presParOf" srcId="{C2297930-99CC-4231-87E8-0E98575D2259}" destId="{35E689B4-9586-4623-8F4D-75C8F5A16CB1}" srcOrd="12" destOrd="0" presId="urn:microsoft.com/office/officeart/2005/8/layout/list1"/>
    <dgm:cxn modelId="{79433004-AA8E-454E-B657-7A2AF44BAF39}" type="presParOf" srcId="{35E689B4-9586-4623-8F4D-75C8F5A16CB1}" destId="{A7C1D602-B5D6-4CD9-940D-065F89D895D9}" srcOrd="0" destOrd="0" presId="urn:microsoft.com/office/officeart/2005/8/layout/list1"/>
    <dgm:cxn modelId="{9F30BE6C-DF21-480F-A41D-F522C37C39A4}" type="presParOf" srcId="{35E689B4-9586-4623-8F4D-75C8F5A16CB1}" destId="{AAB5B32D-6974-4FD0-8220-D8C44211B231}" srcOrd="1" destOrd="0" presId="urn:microsoft.com/office/officeart/2005/8/layout/list1"/>
    <dgm:cxn modelId="{8D5CEE48-71F9-4D8E-9406-6556F7588F08}" type="presParOf" srcId="{C2297930-99CC-4231-87E8-0E98575D2259}" destId="{B27B1695-19C4-47AB-8221-BFEF73E9D39A}" srcOrd="13" destOrd="0" presId="urn:microsoft.com/office/officeart/2005/8/layout/list1"/>
    <dgm:cxn modelId="{76962E6E-4C17-4042-8209-D1C21F69CD40}" type="presParOf" srcId="{C2297930-99CC-4231-87E8-0E98575D2259}" destId="{BA00A985-2606-406B-80EB-2C1F00DAC1C8}" srcOrd="14" destOrd="0" presId="urn:microsoft.com/office/officeart/2005/8/layout/list1"/>
    <dgm:cxn modelId="{B3D72837-96B4-4240-A5D4-2BF578D4D167}" type="presParOf" srcId="{C2297930-99CC-4231-87E8-0E98575D2259}" destId="{C7EF0AFD-E075-4200-980B-EC6BF2BE61E3}" srcOrd="15" destOrd="0" presId="urn:microsoft.com/office/officeart/2005/8/layout/list1"/>
    <dgm:cxn modelId="{A66DF79A-531D-4B31-BEC7-2698C28667C9}" type="presParOf" srcId="{C2297930-99CC-4231-87E8-0E98575D2259}" destId="{0F71AFF4-7E2D-4D73-B354-AF49C708E827}" srcOrd="16" destOrd="0" presId="urn:microsoft.com/office/officeart/2005/8/layout/list1"/>
    <dgm:cxn modelId="{FCC36553-2CD4-4719-8C23-A7DEB7B9815E}" type="presParOf" srcId="{0F71AFF4-7E2D-4D73-B354-AF49C708E827}" destId="{F8173601-8092-4709-859D-483C82229F13}" srcOrd="0" destOrd="0" presId="urn:microsoft.com/office/officeart/2005/8/layout/list1"/>
    <dgm:cxn modelId="{F095836B-6C48-4105-860C-B20B8D6224F6}" type="presParOf" srcId="{0F71AFF4-7E2D-4D73-B354-AF49C708E827}" destId="{5FBFED26-7D77-49D7-A46E-34AD9D1E1F97}" srcOrd="1" destOrd="0" presId="urn:microsoft.com/office/officeart/2005/8/layout/list1"/>
    <dgm:cxn modelId="{F496B87E-82F2-424B-B008-D98388A9EF43}" type="presParOf" srcId="{C2297930-99CC-4231-87E8-0E98575D2259}" destId="{B0A6D5F3-E738-4846-B9DA-0932CDE1C8A5}" srcOrd="17" destOrd="0" presId="urn:microsoft.com/office/officeart/2005/8/layout/list1"/>
    <dgm:cxn modelId="{CBA171FD-1487-4A54-8914-287B8B9D0A7D}" type="presParOf" srcId="{C2297930-99CC-4231-87E8-0E98575D2259}" destId="{93DDC829-B26F-4579-B2AE-1B13CA87515A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AF1DF4-0A10-4EA0-962D-A05E9C844F14}">
      <dsp:nvSpPr>
        <dsp:cNvPr id="0" name=""/>
        <dsp:cNvSpPr/>
      </dsp:nvSpPr>
      <dsp:spPr>
        <a:xfrm>
          <a:off x="0" y="68579"/>
          <a:ext cx="8534400" cy="17144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rgbClr val="0D044C"/>
              </a:solidFill>
            </a:rPr>
            <a:t>Clusters Planning details</a:t>
          </a:r>
          <a:endParaRPr lang="te-IN" sz="2300" kern="1200" dirty="0">
            <a:solidFill>
              <a:srgbClr val="0D044C"/>
            </a:solidFill>
          </a:endParaRPr>
        </a:p>
      </dsp:txBody>
      <dsp:txXfrm>
        <a:off x="1878330" y="68579"/>
        <a:ext cx="6656069" cy="1714499"/>
      </dsp:txXfrm>
    </dsp:sp>
    <dsp:sp modelId="{51F65F3E-8E55-4DBF-844B-410B9478A5A0}">
      <dsp:nvSpPr>
        <dsp:cNvPr id="0" name=""/>
        <dsp:cNvSpPr/>
      </dsp:nvSpPr>
      <dsp:spPr>
        <a:xfrm>
          <a:off x="171450" y="171449"/>
          <a:ext cx="1706880" cy="137159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963E7A-7726-4A4A-BC16-41BA311E01B5}">
      <dsp:nvSpPr>
        <dsp:cNvPr id="0" name=""/>
        <dsp:cNvSpPr/>
      </dsp:nvSpPr>
      <dsp:spPr>
        <a:xfrm>
          <a:off x="0" y="1885949"/>
          <a:ext cx="8534400" cy="17144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300" kern="1200" dirty="0" smtClean="0">
              <a:solidFill>
                <a:srgbClr val="0D044C"/>
              </a:solidFill>
              <a:latin typeface="+mj-lt"/>
              <a:ea typeface="ＭＳ Ｐゴシック" pitchFamily="34" charset="-128"/>
            </a:rPr>
            <a:t>Spatial Plan preparation Methodology</a:t>
          </a:r>
          <a:endParaRPr lang="te-IN" sz="2300" kern="1200" dirty="0" smtClean="0">
            <a:solidFill>
              <a:srgbClr val="0D044C"/>
            </a:solidFill>
          </a:endParaRP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300" kern="1200" dirty="0" smtClean="0">
              <a:solidFill>
                <a:srgbClr val="0D044C"/>
              </a:solidFill>
              <a:latin typeface="+mj-lt"/>
            </a:rPr>
            <a:t>Plan Preparation Status</a:t>
          </a:r>
          <a:endParaRPr lang="te-IN" sz="2300" kern="1200" dirty="0" smtClean="0">
            <a:solidFill>
              <a:srgbClr val="0D044C"/>
            </a:solidFill>
          </a:endParaRP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300" kern="1200" dirty="0" smtClean="0">
              <a:solidFill>
                <a:srgbClr val="0D044C"/>
              </a:solidFill>
              <a:latin typeface="+mj-lt"/>
            </a:rPr>
            <a:t>Planning Area Notification</a:t>
          </a:r>
          <a:endParaRPr lang="te-IN" sz="2300" kern="1200" dirty="0">
            <a:solidFill>
              <a:srgbClr val="0D044C"/>
            </a:solidFill>
          </a:endParaRPr>
        </a:p>
      </dsp:txBody>
      <dsp:txXfrm>
        <a:off x="1878330" y="1885949"/>
        <a:ext cx="6656069" cy="1714499"/>
      </dsp:txXfrm>
    </dsp:sp>
    <dsp:sp modelId="{8411D7EE-3049-4470-B1C5-319B8B154D8E}">
      <dsp:nvSpPr>
        <dsp:cNvPr id="0" name=""/>
        <dsp:cNvSpPr/>
      </dsp:nvSpPr>
      <dsp:spPr>
        <a:xfrm>
          <a:off x="171450" y="2057399"/>
          <a:ext cx="1706880" cy="137159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169B6D-32DC-4004-94F3-27508C81DA3E}">
      <dsp:nvSpPr>
        <dsp:cNvPr id="0" name=""/>
        <dsp:cNvSpPr/>
      </dsp:nvSpPr>
      <dsp:spPr>
        <a:xfrm>
          <a:off x="0" y="3771900"/>
          <a:ext cx="8534400" cy="17144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300" kern="1200" dirty="0" smtClean="0">
              <a:solidFill>
                <a:srgbClr val="0D044C"/>
              </a:solidFill>
              <a:latin typeface="+mj-lt"/>
            </a:rPr>
            <a:t>Spatial Plan: </a:t>
          </a:r>
          <a:r>
            <a:rPr lang="en-US" altLang="en-US" sz="2300" kern="1200" dirty="0" err="1" smtClean="0">
              <a:solidFill>
                <a:srgbClr val="0D044C"/>
              </a:solidFill>
              <a:latin typeface="+mj-lt"/>
            </a:rPr>
            <a:t>Rykal</a:t>
          </a:r>
          <a:r>
            <a:rPr lang="en-US" altLang="en-US" sz="2300" kern="1200" dirty="0" smtClean="0">
              <a:solidFill>
                <a:srgbClr val="0D044C"/>
              </a:solidFill>
              <a:latin typeface="+mj-lt"/>
            </a:rPr>
            <a:t> </a:t>
          </a:r>
          <a:endParaRPr lang="te-IN" sz="2300" kern="1200" dirty="0">
            <a:solidFill>
              <a:srgbClr val="0D044C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en-US" sz="1800" kern="1200" dirty="0" smtClean="0">
              <a:solidFill>
                <a:srgbClr val="0D044C"/>
              </a:solidFill>
              <a:latin typeface="+mj-lt"/>
            </a:rPr>
            <a:t>Regional Setting</a:t>
          </a:r>
          <a:endParaRPr lang="te-IN" sz="1800" kern="1200" dirty="0">
            <a:solidFill>
              <a:srgbClr val="0D044C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en-US" sz="1800" kern="1200" dirty="0" smtClean="0">
              <a:solidFill>
                <a:srgbClr val="0D044C"/>
              </a:solidFill>
              <a:latin typeface="+mj-lt"/>
            </a:rPr>
            <a:t>Existing Land Use</a:t>
          </a:r>
          <a:endParaRPr lang="te-IN" sz="1800" kern="1200" dirty="0">
            <a:solidFill>
              <a:srgbClr val="0D044C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en-US" sz="1800" kern="1200" dirty="0" smtClean="0">
              <a:solidFill>
                <a:srgbClr val="0D044C"/>
              </a:solidFill>
              <a:latin typeface="+mj-lt"/>
            </a:rPr>
            <a:t>Demand Gap Analysis &amp; Projection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altLang="en-US" sz="1800" kern="1200" smtClean="0">
              <a:solidFill>
                <a:srgbClr val="0D044C"/>
              </a:solidFill>
              <a:latin typeface="+mj-lt"/>
            </a:rPr>
            <a:t>Spatial Plan</a:t>
          </a:r>
          <a:endParaRPr lang="en-IN" altLang="en-US" sz="1800" kern="1200" dirty="0" smtClean="0">
            <a:solidFill>
              <a:srgbClr val="0D044C"/>
            </a:solidFill>
            <a:latin typeface="+mj-lt"/>
          </a:endParaRPr>
        </a:p>
      </dsp:txBody>
      <dsp:txXfrm>
        <a:off x="1878330" y="3771900"/>
        <a:ext cx="6656069" cy="1714499"/>
      </dsp:txXfrm>
    </dsp:sp>
    <dsp:sp modelId="{6931C922-D4A5-40E7-B377-B663DC073540}">
      <dsp:nvSpPr>
        <dsp:cNvPr id="0" name=""/>
        <dsp:cNvSpPr/>
      </dsp:nvSpPr>
      <dsp:spPr>
        <a:xfrm>
          <a:off x="171450" y="3943349"/>
          <a:ext cx="1706880" cy="137159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7D1B01-4E94-4263-9118-A2B5D7312C05}">
      <dsp:nvSpPr>
        <dsp:cNvPr id="0" name=""/>
        <dsp:cNvSpPr/>
      </dsp:nvSpPr>
      <dsp:spPr>
        <a:xfrm>
          <a:off x="4038607" y="2666689"/>
          <a:ext cx="3302899" cy="2975173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00B0F0"/>
              </a:solidFill>
              <a:latin typeface="+mn-lt"/>
            </a:rPr>
            <a:t>Objective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  <a:latin typeface="+mn-lt"/>
            </a:rPr>
            <a:t>Zoning of Land Uses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  <a:latin typeface="+mn-lt"/>
            </a:rPr>
            <a:t>Development controls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  <a:latin typeface="+mn-lt"/>
            </a:rPr>
            <a:t>Enforcement </a:t>
          </a:r>
          <a:r>
            <a:rPr lang="en-US" sz="1400" b="1" kern="1200" dirty="0" err="1" smtClean="0">
              <a:solidFill>
                <a:schemeClr val="tx1"/>
              </a:solidFill>
              <a:latin typeface="+mn-lt"/>
            </a:rPr>
            <a:t>machanism</a:t>
          </a:r>
          <a:endParaRPr lang="en-US" sz="1400" b="1" kern="1200" dirty="0" smtClean="0">
            <a:solidFill>
              <a:schemeClr val="tx1"/>
            </a:solidFill>
            <a:latin typeface="+mn-lt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  <a:latin typeface="+mn-lt"/>
            </a:rPr>
            <a:t>PRI participation</a:t>
          </a:r>
          <a:endParaRPr lang="te-IN" sz="1400" b="1" kern="1200" dirty="0">
            <a:solidFill>
              <a:schemeClr val="tx1"/>
            </a:solidFill>
            <a:latin typeface="+mn-lt"/>
          </a:endParaRPr>
        </a:p>
      </dsp:txBody>
      <dsp:txXfrm>
        <a:off x="4678143" y="3363609"/>
        <a:ext cx="2023827" cy="1529300"/>
      </dsp:txXfrm>
    </dsp:sp>
    <dsp:sp modelId="{C0FA0BB2-D434-44C7-B1BE-0B7D0F1ABBD7}">
      <dsp:nvSpPr>
        <dsp:cNvPr id="0" name=""/>
        <dsp:cNvSpPr/>
      </dsp:nvSpPr>
      <dsp:spPr>
        <a:xfrm>
          <a:off x="1828803" y="1684481"/>
          <a:ext cx="3016175" cy="2658922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00B0F0"/>
              </a:solidFill>
              <a:latin typeface="+mn-lt"/>
            </a:rPr>
            <a:t>Process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tx1"/>
              </a:solidFill>
              <a:latin typeface="+mn-lt"/>
            </a:rPr>
            <a:t>Cadastral Maps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tx1"/>
              </a:solidFill>
              <a:latin typeface="+mn-lt"/>
            </a:rPr>
            <a:t>Manual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tx1"/>
              </a:solidFill>
              <a:latin typeface="+mn-lt"/>
            </a:rPr>
            <a:t>Digital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tx1"/>
              </a:solidFill>
              <a:latin typeface="+mn-lt"/>
            </a:rPr>
            <a:t>Grama Sabha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tx1"/>
              </a:solidFill>
              <a:latin typeface="+mn-lt"/>
            </a:rPr>
            <a:t>Dist Planning Committee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tx1"/>
              </a:solidFill>
              <a:latin typeface="+mn-lt"/>
            </a:rPr>
            <a:t>Notification</a:t>
          </a:r>
          <a:endParaRPr lang="te-IN" sz="1200" b="1" kern="1200" dirty="0">
            <a:solidFill>
              <a:schemeClr val="tx1"/>
            </a:solidFill>
            <a:latin typeface="+mn-lt"/>
          </a:endParaRPr>
        </a:p>
      </dsp:txBody>
      <dsp:txXfrm>
        <a:off x="2550125" y="2357918"/>
        <a:ext cx="1573531" cy="1312048"/>
      </dsp:txXfrm>
    </dsp:sp>
    <dsp:sp modelId="{C449718F-1909-4E18-9A48-B80571C8EC36}">
      <dsp:nvSpPr>
        <dsp:cNvPr id="0" name=""/>
        <dsp:cNvSpPr/>
      </dsp:nvSpPr>
      <dsp:spPr>
        <a:xfrm rot="20700000">
          <a:off x="3476741" y="216703"/>
          <a:ext cx="2613472" cy="2479424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 dirty="0" smtClean="0">
            <a:solidFill>
              <a:schemeClr val="tx1"/>
            </a:solidFill>
            <a:latin typeface="+mn-lt"/>
          </a:endParaRPr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00B0F0"/>
              </a:solidFill>
              <a:latin typeface="+mn-lt"/>
            </a:rPr>
            <a:t>Aim</a:t>
          </a:r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  <a:latin typeface="+mn-lt"/>
            </a:rPr>
            <a:t>Planned Growth</a:t>
          </a:r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  <a:latin typeface="+mn-lt"/>
            </a:rPr>
            <a:t>Suggestive</a:t>
          </a:r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  <a:latin typeface="+mn-lt"/>
            </a:rPr>
            <a:t>Preventive</a:t>
          </a:r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  <a:latin typeface="+mn-lt"/>
            </a:rPr>
            <a:t>Enforcement</a:t>
          </a:r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b="1" kern="1200" dirty="0" smtClean="0">
            <a:solidFill>
              <a:schemeClr val="tx1"/>
            </a:solidFill>
            <a:latin typeface="+mn-lt"/>
          </a:endParaRPr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e-IN" sz="500" kern="1200" dirty="0"/>
        </a:p>
      </dsp:txBody>
      <dsp:txXfrm rot="-20700000">
        <a:off x="4057903" y="752562"/>
        <a:ext cx="1451148" cy="1407704"/>
      </dsp:txXfrm>
    </dsp:sp>
    <dsp:sp modelId="{4DA5F7F9-9AFA-40BA-96DB-26C86935E3D2}">
      <dsp:nvSpPr>
        <dsp:cNvPr id="0" name=""/>
        <dsp:cNvSpPr/>
      </dsp:nvSpPr>
      <dsp:spPr>
        <a:xfrm>
          <a:off x="3418387" y="1886339"/>
          <a:ext cx="4648218" cy="4451671"/>
        </a:xfrm>
        <a:prstGeom prst="circularArrow">
          <a:avLst>
            <a:gd name="adj1" fmla="val 4687"/>
            <a:gd name="adj2" fmla="val 299029"/>
            <a:gd name="adj3" fmla="val 2541405"/>
            <a:gd name="adj4" fmla="val 15807939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BF78C2-6F91-4F3F-A080-55B80E18FC30}">
      <dsp:nvSpPr>
        <dsp:cNvPr id="0" name=""/>
        <dsp:cNvSpPr/>
      </dsp:nvSpPr>
      <dsp:spPr>
        <a:xfrm>
          <a:off x="1742003" y="1403233"/>
          <a:ext cx="3021904" cy="284526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4F6426-0601-48F8-A2ED-7AE62C65DD22}">
      <dsp:nvSpPr>
        <dsp:cNvPr id="0" name=""/>
        <dsp:cNvSpPr/>
      </dsp:nvSpPr>
      <dsp:spPr>
        <a:xfrm>
          <a:off x="2966343" y="-117020"/>
          <a:ext cx="3067773" cy="3067773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7C82AE-BC49-41C8-8331-6BC1F7EC14A6}">
      <dsp:nvSpPr>
        <dsp:cNvPr id="0" name=""/>
        <dsp:cNvSpPr/>
      </dsp:nvSpPr>
      <dsp:spPr>
        <a:xfrm>
          <a:off x="0" y="333198"/>
          <a:ext cx="8382000" cy="667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0536" tIns="333248" rIns="650536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1600" kern="1200" dirty="0" smtClean="0">
              <a:solidFill>
                <a:schemeClr val="accent4">
                  <a:lumMod val="10000"/>
                </a:schemeClr>
              </a:solidFill>
            </a:rPr>
            <a:t>219.70 </a:t>
          </a:r>
          <a:r>
            <a:rPr lang="en-IN" sz="1600" kern="1200" dirty="0" err="1" smtClean="0">
              <a:solidFill>
                <a:schemeClr val="accent4">
                  <a:lumMod val="10000"/>
                </a:schemeClr>
              </a:solidFill>
            </a:rPr>
            <a:t>sqkm</a:t>
          </a:r>
          <a:endParaRPr lang="en-IN" sz="1600" kern="1200" dirty="0">
            <a:solidFill>
              <a:schemeClr val="accent4">
                <a:lumMod val="10000"/>
              </a:schemeClr>
            </a:solidFill>
          </a:endParaRPr>
        </a:p>
      </dsp:txBody>
      <dsp:txXfrm>
        <a:off x="0" y="333198"/>
        <a:ext cx="8382000" cy="667800"/>
      </dsp:txXfrm>
    </dsp:sp>
    <dsp:sp modelId="{4BB1630C-8FEA-4DC0-BD36-664F88120E9D}">
      <dsp:nvSpPr>
        <dsp:cNvPr id="0" name=""/>
        <dsp:cNvSpPr/>
      </dsp:nvSpPr>
      <dsp:spPr>
        <a:xfrm>
          <a:off x="419100" y="97038"/>
          <a:ext cx="5867400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1774" tIns="0" rIns="221774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kern="1200" dirty="0" smtClean="0"/>
            <a:t>Area</a:t>
          </a:r>
          <a:endParaRPr lang="en-IN" sz="1600" kern="1200" dirty="0"/>
        </a:p>
      </dsp:txBody>
      <dsp:txXfrm>
        <a:off x="442157" y="120095"/>
        <a:ext cx="5821286" cy="426206"/>
      </dsp:txXfrm>
    </dsp:sp>
    <dsp:sp modelId="{3D756B74-75FC-4C25-B5AF-CB727EDF8DB6}">
      <dsp:nvSpPr>
        <dsp:cNvPr id="0" name=""/>
        <dsp:cNvSpPr/>
      </dsp:nvSpPr>
      <dsp:spPr>
        <a:xfrm>
          <a:off x="0" y="1323558"/>
          <a:ext cx="8382000" cy="667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0536" tIns="333248" rIns="650536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1600" kern="1200" dirty="0" smtClean="0"/>
            <a:t>57,365</a:t>
          </a:r>
          <a:endParaRPr lang="en-IN" sz="1600" kern="1200" dirty="0"/>
        </a:p>
      </dsp:txBody>
      <dsp:txXfrm>
        <a:off x="0" y="1323558"/>
        <a:ext cx="8382000" cy="667800"/>
      </dsp:txXfrm>
    </dsp:sp>
    <dsp:sp modelId="{D1052D29-BF8E-4CC3-9110-DD6E53A1B229}">
      <dsp:nvSpPr>
        <dsp:cNvPr id="0" name=""/>
        <dsp:cNvSpPr/>
      </dsp:nvSpPr>
      <dsp:spPr>
        <a:xfrm>
          <a:off x="419100" y="1087398"/>
          <a:ext cx="5867400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1774" tIns="0" rIns="221774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kern="1200" dirty="0" smtClean="0"/>
            <a:t>Population</a:t>
          </a:r>
          <a:endParaRPr lang="en-IN" sz="1600" kern="1200" dirty="0"/>
        </a:p>
      </dsp:txBody>
      <dsp:txXfrm>
        <a:off x="442157" y="1110455"/>
        <a:ext cx="5821286" cy="426206"/>
      </dsp:txXfrm>
    </dsp:sp>
    <dsp:sp modelId="{57107523-CAB3-4F25-9DF0-B7F1C7D9DA2E}">
      <dsp:nvSpPr>
        <dsp:cNvPr id="0" name=""/>
        <dsp:cNvSpPr/>
      </dsp:nvSpPr>
      <dsp:spPr>
        <a:xfrm>
          <a:off x="0" y="2313917"/>
          <a:ext cx="8382000" cy="88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0536" tIns="333248" rIns="650536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i="1" kern="1200" dirty="0" smtClean="0"/>
            <a:t>agriculture  and allied activities, Skill  Development and ODF  with Socio- Economic Development and Saturation  of Basic Amenities</a:t>
          </a:r>
          <a:endParaRPr lang="en-IN" sz="1600" kern="1200" dirty="0"/>
        </a:p>
      </dsp:txBody>
      <dsp:txXfrm>
        <a:off x="0" y="2313917"/>
        <a:ext cx="8382000" cy="882000"/>
      </dsp:txXfrm>
    </dsp:sp>
    <dsp:sp modelId="{06584468-6F18-4709-9818-E1D711DF0A19}">
      <dsp:nvSpPr>
        <dsp:cNvPr id="0" name=""/>
        <dsp:cNvSpPr/>
      </dsp:nvSpPr>
      <dsp:spPr>
        <a:xfrm>
          <a:off x="419100" y="2077758"/>
          <a:ext cx="5867400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1774" tIns="0" rIns="221774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kern="1200" dirty="0" smtClean="0"/>
            <a:t>Vision of the Cluster</a:t>
          </a:r>
          <a:endParaRPr lang="en-IN" sz="1600" kern="1200" dirty="0"/>
        </a:p>
      </dsp:txBody>
      <dsp:txXfrm>
        <a:off x="442157" y="2100815"/>
        <a:ext cx="5821286" cy="426206"/>
      </dsp:txXfrm>
    </dsp:sp>
    <dsp:sp modelId="{BA00A985-2606-406B-80EB-2C1F00DAC1C8}">
      <dsp:nvSpPr>
        <dsp:cNvPr id="0" name=""/>
        <dsp:cNvSpPr/>
      </dsp:nvSpPr>
      <dsp:spPr>
        <a:xfrm>
          <a:off x="0" y="3518478"/>
          <a:ext cx="8382000" cy="667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0536" tIns="333248" rIns="650536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1600" kern="1200" dirty="0" smtClean="0"/>
            <a:t>Agriculture Consumer Market, Village </a:t>
          </a:r>
          <a:r>
            <a:rPr lang="en-IN" sz="1600" kern="1200" dirty="0" err="1" smtClean="0"/>
            <a:t>Haats</a:t>
          </a:r>
          <a:endParaRPr lang="en-IN" sz="1600" kern="1200" dirty="0"/>
        </a:p>
      </dsp:txBody>
      <dsp:txXfrm>
        <a:off x="0" y="3518478"/>
        <a:ext cx="8382000" cy="667800"/>
      </dsp:txXfrm>
    </dsp:sp>
    <dsp:sp modelId="{AAB5B32D-6974-4FD0-8220-D8C44211B231}">
      <dsp:nvSpPr>
        <dsp:cNvPr id="0" name=""/>
        <dsp:cNvSpPr/>
      </dsp:nvSpPr>
      <dsp:spPr>
        <a:xfrm>
          <a:off x="419100" y="3282318"/>
          <a:ext cx="5867400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1774" tIns="0" rIns="221774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kern="1200" dirty="0" smtClean="0"/>
            <a:t>Market Linkage</a:t>
          </a:r>
          <a:endParaRPr lang="en-IN" sz="1600" kern="1200" dirty="0"/>
        </a:p>
      </dsp:txBody>
      <dsp:txXfrm>
        <a:off x="442157" y="3305375"/>
        <a:ext cx="5821286" cy="426206"/>
      </dsp:txXfrm>
    </dsp:sp>
    <dsp:sp modelId="{93DDC829-B26F-4579-B2AE-1B13CA87515A}">
      <dsp:nvSpPr>
        <dsp:cNvPr id="0" name=""/>
        <dsp:cNvSpPr/>
      </dsp:nvSpPr>
      <dsp:spPr>
        <a:xfrm>
          <a:off x="0" y="4508838"/>
          <a:ext cx="8382000" cy="667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0536" tIns="333248" rIns="650536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1600" kern="1200" dirty="0" smtClean="0"/>
            <a:t>Dairy Development – Establishment of Bulk Milk Chilling </a:t>
          </a:r>
          <a:r>
            <a:rPr lang="en-IN" sz="1600" kern="1200" dirty="0" err="1" smtClean="0"/>
            <a:t>Center</a:t>
          </a:r>
          <a:endParaRPr lang="en-IN" sz="1600" kern="1200" dirty="0"/>
        </a:p>
      </dsp:txBody>
      <dsp:txXfrm>
        <a:off x="0" y="4508838"/>
        <a:ext cx="8382000" cy="667800"/>
      </dsp:txXfrm>
    </dsp:sp>
    <dsp:sp modelId="{5FBFED26-7D77-49D7-A46E-34AD9D1E1F97}">
      <dsp:nvSpPr>
        <dsp:cNvPr id="0" name=""/>
        <dsp:cNvSpPr/>
      </dsp:nvSpPr>
      <dsp:spPr>
        <a:xfrm>
          <a:off x="419100" y="4272678"/>
          <a:ext cx="5867400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1774" tIns="0" rIns="221774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kern="1200" dirty="0" smtClean="0"/>
            <a:t>Economic Activities</a:t>
          </a:r>
          <a:endParaRPr lang="en-IN" sz="1600" kern="1200" dirty="0"/>
        </a:p>
      </dsp:txBody>
      <dsp:txXfrm>
        <a:off x="442157" y="4295735"/>
        <a:ext cx="5821286" cy="426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4C1CBDA-C77E-43C9-8EC3-091C9CB9A187}" type="datetimeFigureOut">
              <a:rPr lang="en-US"/>
              <a:pPr>
                <a:defRPr/>
              </a:pPr>
              <a:t>6/24/2019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2BEFF1C-75EC-48E6-8CA4-7D36DC795E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009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6AEE333-3EBE-45F1-AC03-433EC4F52831}" type="datetimeFigureOut">
              <a:rPr lang="en-IN"/>
              <a:pPr>
                <a:defRPr/>
              </a:pPr>
              <a:t>24-06-2019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IN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IN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A8292EA-8946-4855-B6A1-29364EB2D58D}" type="slidenum">
              <a:rPr lang="en-IN" altLang="en-US"/>
              <a:pPr>
                <a:defRPr/>
              </a:pPr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25718419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e-IN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69D8EFD-D009-479B-97BE-1E3BC796E0CE}" type="slidenum">
              <a:rPr lang="en-US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pPr/>
              <a:t>1</a:t>
            </a:fld>
            <a:endParaRPr lang="en-US" smtClean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4980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e-IN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631AAF5-7522-4D4D-B045-2D4A4E612560}" type="slidenum">
              <a:rPr lang="en-US" sz="1100" smtClean="0">
                <a:latin typeface="Calibri" pitchFamily="34" charset="0"/>
                <a:ea typeface="MS PGothic" pitchFamily="34" charset="-128"/>
              </a:rPr>
              <a:pPr/>
              <a:t>34</a:t>
            </a:fld>
            <a:endParaRPr lang="en-US" sz="1100" smtClean="0"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6199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4888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5315" y="1916833"/>
            <a:ext cx="7677150" cy="92869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defRPr sz="2700" b="1">
                <a:solidFill>
                  <a:srgbClr val="D12435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95310" y="3234317"/>
            <a:ext cx="6856413" cy="6773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601"/>
              </a:spcAft>
              <a:buNone/>
              <a:defRPr sz="1700" b="1">
                <a:solidFill>
                  <a:srgbClr val="870000"/>
                </a:solidFill>
                <a:latin typeface="Calibri" panose="020F0502020204030204" pitchFamily="34" charset="0"/>
              </a:defRPr>
            </a:lvl1pPr>
            <a:lvl2pPr marL="0" indent="0">
              <a:spcBef>
                <a:spcPts val="601"/>
              </a:spcBef>
              <a:spcAft>
                <a:spcPts val="601"/>
              </a:spcAft>
              <a:buNone/>
              <a:defRPr sz="1700" baseline="0">
                <a:solidFill>
                  <a:srgbClr val="870000"/>
                </a:solidFill>
                <a:latin typeface="Calibri" panose="020F0502020204030204" pitchFamily="34" charset="0"/>
              </a:defRPr>
            </a:lvl2pPr>
            <a:lvl3pPr marL="0" indent="0">
              <a:spcBef>
                <a:spcPts val="601"/>
              </a:spcBef>
              <a:buNone/>
              <a:defRPr sz="1400" baseline="0">
                <a:solidFill>
                  <a:srgbClr val="282828"/>
                </a:solidFill>
                <a:latin typeface="Trebuchet MS" pitchFamily="34" charset="0"/>
              </a:defRPr>
            </a:lvl3pPr>
            <a:lvl4pPr marL="0" indent="0">
              <a:buNone/>
              <a:defRPr sz="1700"/>
            </a:lvl4pPr>
            <a:lvl5pPr marL="0" indent="0">
              <a:buNone/>
              <a:defRPr sz="1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95315" y="4384001"/>
            <a:ext cx="6661150" cy="21544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>
            <a:extLst/>
          </p:cNvPr>
          <p:cNvSpPr>
            <a:spLocks noGrp="1"/>
          </p:cNvSpPr>
          <p:nvPr>
            <p:ph type="sldNum" sz="quarter" idx="14"/>
          </p:nvPr>
        </p:nvSpPr>
        <p:spPr>
          <a:xfrm>
            <a:off x="8928100" y="6659563"/>
            <a:ext cx="157163" cy="153987"/>
          </a:xfrm>
          <a:prstGeom prst="rect">
            <a:avLst/>
          </a:prstGeom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defRPr sz="100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5D35FD5-7E35-4D05-9187-5ABE1E436E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238125" y="765175"/>
            <a:ext cx="8650288" cy="0"/>
          </a:xfrm>
          <a:prstGeom prst="line">
            <a:avLst/>
          </a:prstGeom>
          <a:ln w="19050">
            <a:solidFill>
              <a:srgbClr val="D124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744" y="210312"/>
            <a:ext cx="7360920" cy="33855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>
              <a:defRPr sz="2200" b="1" baseline="0">
                <a:solidFill>
                  <a:srgbClr val="D12435"/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I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33364" y="6271147"/>
            <a:ext cx="8443092" cy="3349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800">
                <a:solidFill>
                  <a:srgbClr val="282828"/>
                </a:solidFill>
                <a:latin typeface="+mj-lt"/>
              </a:defRPr>
            </a:lvl2pPr>
            <a:lvl3pPr marL="914400" indent="0">
              <a:buNone/>
              <a:defRPr sz="800">
                <a:solidFill>
                  <a:srgbClr val="282828"/>
                </a:solidFill>
                <a:latin typeface="Trebuchet MS" pitchFamily="34" charset="0"/>
              </a:defRPr>
            </a:lvl3pPr>
            <a:lvl4pPr marL="1371600" indent="0">
              <a:buNone/>
              <a:defRPr sz="800">
                <a:solidFill>
                  <a:srgbClr val="282828"/>
                </a:solidFill>
                <a:latin typeface="Trebuchet MS" pitchFamily="34" charset="0"/>
              </a:defRPr>
            </a:lvl4pPr>
            <a:lvl5pPr marL="1828800" indent="0">
              <a:buNone/>
              <a:defRPr sz="800">
                <a:solidFill>
                  <a:srgbClr val="282828"/>
                </a:solidFill>
                <a:latin typeface="Trebuchet MS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943975" y="6659563"/>
            <a:ext cx="141288" cy="138112"/>
          </a:xfrm>
          <a:prstGeom prst="rect">
            <a:avLst/>
          </a:prstGeom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defRPr sz="900">
                <a:solidFill>
                  <a:srgbClr val="FFFFFF"/>
                </a:solidFill>
                <a:latin typeface="Arial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F210964-E256-4DC1-A965-AF350F8DAA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9" y="1772816"/>
            <a:ext cx="7661274" cy="11430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defRPr lang="en-US" sz="2800" b="1" baseline="0">
                <a:solidFill>
                  <a:srgbClr val="D12435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943975" y="6659563"/>
            <a:ext cx="141288" cy="138112"/>
          </a:xfrm>
          <a:prstGeom prst="rect">
            <a:avLst/>
          </a:prstGeom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defRPr sz="900">
                <a:solidFill>
                  <a:srgbClr val="FFFFFF"/>
                </a:solidFill>
                <a:latin typeface="Arial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2F616D3-1CF1-45FB-82D8-0AD7F1FAD1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slide\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237288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870000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9144000" cy="6237288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870000"/>
              </a:solidFill>
            </a:endParaRPr>
          </a:p>
        </p:txBody>
      </p:sp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2290763" y="4343400"/>
            <a:ext cx="4562475" cy="67786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1600" b="1" dirty="0" smtClean="0">
                <a:solidFill>
                  <a:srgbClr val="D12435"/>
                </a:solidFill>
              </a:rPr>
              <a:t>CRISIL Risk &amp; Infrastructure Solutions Limited</a:t>
            </a:r>
            <a:br>
              <a:rPr lang="en-US" sz="1600" b="1" dirty="0" smtClean="0">
                <a:solidFill>
                  <a:srgbClr val="D12435"/>
                </a:solidFill>
              </a:rPr>
            </a:br>
            <a:r>
              <a:rPr lang="en-US" sz="1200" dirty="0" smtClean="0">
                <a:solidFill>
                  <a:srgbClr val="D12435"/>
                </a:solidFill>
              </a:rPr>
              <a:t>A Subsidiary of CRISIL Limited, a Standard &amp; Poor’s Company</a:t>
            </a:r>
          </a:p>
          <a:p>
            <a:pPr algn="ctr" eaLnBrk="1" hangingPunct="1">
              <a:defRPr/>
            </a:pPr>
            <a:r>
              <a:rPr lang="en-US" sz="1600" u="sng" dirty="0" smtClean="0">
                <a:solidFill>
                  <a:srgbClr val="870000"/>
                </a:solidFill>
              </a:rPr>
              <a:t>www.crisil.com</a:t>
            </a:r>
            <a:endParaRPr lang="en-US" sz="1600" u="sng" dirty="0">
              <a:solidFill>
                <a:srgbClr val="870000"/>
              </a:solidFill>
            </a:endParaRPr>
          </a:p>
        </p:txBody>
      </p:sp>
      <p:pic>
        <p:nvPicPr>
          <p:cNvPr id="5" name="Picture 2" descr="C:\Documents and Settings\jayaramann\Desktop\Templates\With New Logo\Advisory\CRISIL Infrastructure Advisory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290763" y="2178050"/>
            <a:ext cx="4562475" cy="114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238125" y="765175"/>
            <a:ext cx="8650288" cy="0"/>
          </a:xfrm>
          <a:prstGeom prst="line">
            <a:avLst/>
          </a:prstGeom>
          <a:ln w="19050">
            <a:solidFill>
              <a:srgbClr val="D124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744" y="213310"/>
            <a:ext cx="7705551" cy="335370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>
              <a:defRPr sz="2200" b="1" baseline="0">
                <a:solidFill>
                  <a:srgbClr val="D12435"/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IN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33364" y="908050"/>
            <a:ext cx="8659812" cy="5257254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spcBef>
                <a:spcPts val="1200"/>
              </a:spcBef>
              <a:buClr>
                <a:srgbClr val="D12435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342900">
              <a:spcBef>
                <a:spcPts val="800"/>
              </a:spcBef>
              <a:buClr>
                <a:srgbClr val="D12435"/>
              </a:buClr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14400" indent="-228600">
              <a:spcBef>
                <a:spcPts val="600"/>
              </a:spcBef>
              <a:buClr>
                <a:srgbClr val="D12435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43975" y="6659563"/>
            <a:ext cx="141288" cy="138112"/>
          </a:xfrm>
          <a:prstGeom prst="rect">
            <a:avLst/>
          </a:prstGeom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914400" eaLnBrk="1" hangingPunct="1"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fld id="{CEAD280C-07FB-4781-B3B8-AEFA84008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238125" y="765175"/>
            <a:ext cx="8650288" cy="0"/>
          </a:xfrm>
          <a:prstGeom prst="line">
            <a:avLst/>
          </a:prstGeom>
          <a:ln w="19050">
            <a:solidFill>
              <a:srgbClr val="D124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744" y="213310"/>
            <a:ext cx="7705551" cy="335370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>
              <a:defRPr sz="2200" b="1" baseline="0">
                <a:solidFill>
                  <a:srgbClr val="D12435"/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IN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33364" y="908050"/>
            <a:ext cx="8659812" cy="5257254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spcBef>
                <a:spcPts val="1200"/>
              </a:spcBef>
              <a:buClr>
                <a:srgbClr val="D12435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342900">
              <a:spcBef>
                <a:spcPts val="800"/>
              </a:spcBef>
              <a:buClr>
                <a:srgbClr val="D12435"/>
              </a:buClr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14400" indent="-228600">
              <a:spcBef>
                <a:spcPts val="600"/>
              </a:spcBef>
              <a:buClr>
                <a:srgbClr val="D12435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43975" y="6659563"/>
            <a:ext cx="141288" cy="138112"/>
          </a:xfrm>
          <a:prstGeom prst="rect">
            <a:avLst/>
          </a:prstGeom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914400" eaLnBrk="1" hangingPunct="1"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fld id="{A921C737-A4A1-4EEA-B4B6-DD83F37716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238125" y="765175"/>
            <a:ext cx="8650288" cy="0"/>
          </a:xfrm>
          <a:prstGeom prst="line">
            <a:avLst/>
          </a:prstGeom>
          <a:ln w="19050">
            <a:solidFill>
              <a:srgbClr val="D124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744" y="213310"/>
            <a:ext cx="7705551" cy="335370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>
              <a:defRPr sz="2200" b="1" baseline="0">
                <a:solidFill>
                  <a:srgbClr val="D12435"/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IN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33364" y="908050"/>
            <a:ext cx="8659812" cy="5257254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spcBef>
                <a:spcPts val="1200"/>
              </a:spcBef>
              <a:buClr>
                <a:srgbClr val="D12435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342900">
              <a:spcBef>
                <a:spcPts val="800"/>
              </a:spcBef>
              <a:buClr>
                <a:srgbClr val="D12435"/>
              </a:buClr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14400" indent="-228600">
              <a:spcBef>
                <a:spcPts val="600"/>
              </a:spcBef>
              <a:buClr>
                <a:srgbClr val="D12435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43975" y="6659563"/>
            <a:ext cx="141288" cy="138112"/>
          </a:xfrm>
          <a:prstGeom prst="rect">
            <a:avLst/>
          </a:prstGeom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914400" eaLnBrk="1" hangingPunct="1"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fld id="{485CFD0B-B373-4E4E-8E3D-0CFEC40099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238125" y="765175"/>
            <a:ext cx="8650288" cy="0"/>
          </a:xfrm>
          <a:prstGeom prst="line">
            <a:avLst/>
          </a:prstGeom>
          <a:ln w="19050">
            <a:solidFill>
              <a:srgbClr val="D124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744" y="213310"/>
            <a:ext cx="7705551" cy="335370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>
              <a:defRPr sz="2200" b="1" baseline="0">
                <a:solidFill>
                  <a:srgbClr val="D12435"/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IN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33364" y="908050"/>
            <a:ext cx="8659812" cy="5257254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spcBef>
                <a:spcPts val="1200"/>
              </a:spcBef>
              <a:buClr>
                <a:srgbClr val="D12435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342900">
              <a:spcBef>
                <a:spcPts val="800"/>
              </a:spcBef>
              <a:buClr>
                <a:srgbClr val="D12435"/>
              </a:buClr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14400" indent="-228600">
              <a:spcBef>
                <a:spcPts val="600"/>
              </a:spcBef>
              <a:buClr>
                <a:srgbClr val="D12435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43975" y="6659563"/>
            <a:ext cx="141288" cy="138112"/>
          </a:xfrm>
          <a:prstGeom prst="rect">
            <a:avLst/>
          </a:prstGeom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914400" eaLnBrk="1" hangingPunct="1"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fld id="{203C467E-51C3-4BA0-9088-093F66181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238125" y="765175"/>
            <a:ext cx="8650288" cy="0"/>
          </a:xfrm>
          <a:prstGeom prst="line">
            <a:avLst/>
          </a:prstGeom>
          <a:ln w="19050">
            <a:solidFill>
              <a:srgbClr val="D124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744" y="213310"/>
            <a:ext cx="7705551" cy="335370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>
              <a:defRPr sz="2200" b="1" baseline="0">
                <a:solidFill>
                  <a:srgbClr val="D12435"/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IN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33364" y="908050"/>
            <a:ext cx="8659812" cy="5257254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spcBef>
                <a:spcPts val="1200"/>
              </a:spcBef>
              <a:buClr>
                <a:srgbClr val="D12435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342900">
              <a:spcBef>
                <a:spcPts val="800"/>
              </a:spcBef>
              <a:buClr>
                <a:srgbClr val="D12435"/>
              </a:buClr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14400" indent="-228600">
              <a:spcBef>
                <a:spcPts val="600"/>
              </a:spcBef>
              <a:buClr>
                <a:srgbClr val="D12435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43975" y="6659563"/>
            <a:ext cx="141288" cy="138112"/>
          </a:xfrm>
          <a:prstGeom prst="rect">
            <a:avLst/>
          </a:prstGeom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914400" eaLnBrk="1" hangingPunct="1">
              <a:defRPr sz="9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fld id="{488C2A6A-1C37-4D1E-8620-150EE4634D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60363" y="6161088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161088"/>
            <a:ext cx="28956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38925" y="6161088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00665AB-2EFB-44B2-80C7-F07D90FC72B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6" name="Straight Connector 5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360363" y="6161088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161088"/>
            <a:ext cx="28956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38925" y="6161088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AEAC980-4859-4173-A35F-868575D0DF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/>
          </p:cNvPr>
          <p:cNvCxnSpPr/>
          <p:nvPr userDrawn="1"/>
        </p:nvCxnSpPr>
        <p:spPr>
          <a:xfrm>
            <a:off x="238125" y="765175"/>
            <a:ext cx="8650288" cy="0"/>
          </a:xfrm>
          <a:prstGeom prst="line">
            <a:avLst/>
          </a:prstGeom>
          <a:ln w="19050">
            <a:solidFill>
              <a:srgbClr val="D124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743" y="219413"/>
            <a:ext cx="7360920" cy="323165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>
              <a:defRPr sz="2100" b="1" baseline="0">
                <a:solidFill>
                  <a:srgbClr val="D12435"/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33364" y="6271147"/>
            <a:ext cx="8443093" cy="3349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  <a:lvl2pPr marL="457113" indent="0">
              <a:buNone/>
              <a:defRPr sz="800">
                <a:solidFill>
                  <a:srgbClr val="282828"/>
                </a:solidFill>
                <a:latin typeface="Trebuchet MS" pitchFamily="34" charset="0"/>
              </a:defRPr>
            </a:lvl2pPr>
            <a:lvl3pPr marL="914226" indent="0">
              <a:buNone/>
              <a:defRPr sz="800">
                <a:solidFill>
                  <a:srgbClr val="282828"/>
                </a:solidFill>
                <a:latin typeface="Trebuchet MS" pitchFamily="34" charset="0"/>
              </a:defRPr>
            </a:lvl3pPr>
            <a:lvl4pPr marL="1371341" indent="0">
              <a:buNone/>
              <a:defRPr sz="800">
                <a:solidFill>
                  <a:srgbClr val="282828"/>
                </a:solidFill>
                <a:latin typeface="Trebuchet MS" pitchFamily="34" charset="0"/>
              </a:defRPr>
            </a:lvl4pPr>
            <a:lvl5pPr marL="1828453" indent="0">
              <a:buNone/>
              <a:defRPr sz="800">
                <a:solidFill>
                  <a:srgbClr val="282828"/>
                </a:solidFill>
                <a:latin typeface="Trebuchet MS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33364" y="908050"/>
            <a:ext cx="8659813" cy="5257254"/>
          </a:xfrm>
          <a:prstGeom prst="rect">
            <a:avLst/>
          </a:prstGeom>
        </p:spPr>
        <p:txBody>
          <a:bodyPr lIns="0" tIns="0" rIns="0" bIns="0"/>
          <a:lstStyle>
            <a:lvl1pPr marL="342835" indent="-342835">
              <a:spcBef>
                <a:spcPts val="1200"/>
              </a:spcBef>
              <a:buClr>
                <a:srgbClr val="D12435"/>
              </a:buClr>
              <a:buFont typeface="Wingdings" pitchFamily="2" charset="2"/>
              <a:buChar char="§"/>
              <a:defRPr sz="17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669" indent="-342835">
              <a:spcBef>
                <a:spcPts val="799"/>
              </a:spcBef>
              <a:buClr>
                <a:srgbClr val="D12435"/>
              </a:buClr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14226" indent="-228556">
              <a:spcBef>
                <a:spcPts val="601"/>
              </a:spcBef>
              <a:buClr>
                <a:srgbClr val="D12435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8928100" y="6659563"/>
            <a:ext cx="157163" cy="153987"/>
          </a:xfrm>
          <a:prstGeom prst="rect">
            <a:avLst/>
          </a:prstGeom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defRPr sz="100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7D5F8E4-7B8A-4371-A063-75615DA253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/>
          </p:cNvPr>
          <p:cNvCxnSpPr/>
          <p:nvPr userDrawn="1"/>
        </p:nvCxnSpPr>
        <p:spPr>
          <a:xfrm>
            <a:off x="238125" y="765175"/>
            <a:ext cx="8650288" cy="0"/>
          </a:xfrm>
          <a:prstGeom prst="line">
            <a:avLst/>
          </a:prstGeom>
          <a:ln w="19050">
            <a:solidFill>
              <a:srgbClr val="D124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743" y="218008"/>
            <a:ext cx="7360920" cy="323165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>
              <a:defRPr sz="2100" b="1" baseline="0">
                <a:solidFill>
                  <a:srgbClr val="D12435"/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33364" y="6271147"/>
            <a:ext cx="8443093" cy="3349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  <a:lvl2pPr marL="457113" indent="0">
              <a:buNone/>
              <a:defRPr sz="800">
                <a:solidFill>
                  <a:srgbClr val="282828"/>
                </a:solidFill>
                <a:latin typeface="+mj-lt"/>
              </a:defRPr>
            </a:lvl2pPr>
            <a:lvl3pPr marL="914226" indent="0">
              <a:buNone/>
              <a:defRPr sz="800">
                <a:solidFill>
                  <a:srgbClr val="282828"/>
                </a:solidFill>
                <a:latin typeface="Trebuchet MS" pitchFamily="34" charset="0"/>
              </a:defRPr>
            </a:lvl3pPr>
            <a:lvl4pPr marL="1371341" indent="0">
              <a:buNone/>
              <a:defRPr sz="800">
                <a:solidFill>
                  <a:srgbClr val="282828"/>
                </a:solidFill>
                <a:latin typeface="Trebuchet MS" pitchFamily="34" charset="0"/>
              </a:defRPr>
            </a:lvl4pPr>
            <a:lvl5pPr marL="1828453" indent="0">
              <a:buNone/>
              <a:defRPr sz="800">
                <a:solidFill>
                  <a:srgbClr val="282828"/>
                </a:solidFill>
                <a:latin typeface="Trebuchet MS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1"/>
          </p:nvPr>
        </p:nvSpPr>
        <p:spPr>
          <a:xfrm>
            <a:off x="8928100" y="6659563"/>
            <a:ext cx="157163" cy="153987"/>
          </a:xfrm>
          <a:prstGeom prst="rect">
            <a:avLst/>
          </a:prstGeom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defRPr sz="100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B58A104-0FE5-409D-BE6D-C139F63AB3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90" y="1772816"/>
            <a:ext cx="7661273" cy="11430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defRPr lang="en-US" sz="2700" b="1" baseline="0">
                <a:solidFill>
                  <a:srgbClr val="D12435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5">
            <a:extLst/>
          </p:cNvPr>
          <p:cNvSpPr>
            <a:spLocks noGrp="1"/>
          </p:cNvSpPr>
          <p:nvPr>
            <p:ph type="sldNum" sz="quarter" idx="10"/>
          </p:nvPr>
        </p:nvSpPr>
        <p:spPr>
          <a:xfrm>
            <a:off x="8928100" y="6659563"/>
            <a:ext cx="157163" cy="153987"/>
          </a:xfrm>
          <a:prstGeom prst="rect">
            <a:avLst/>
          </a:prstGeom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defRPr sz="100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A51F78D-7479-4F3F-A809-8BA1941505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slide\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/>
          </p:cNvPr>
          <p:cNvSpPr/>
          <p:nvPr/>
        </p:nvSpPr>
        <p:spPr>
          <a:xfrm>
            <a:off x="0" y="0"/>
            <a:ext cx="9144000" cy="6237288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Rectangle 2">
            <a:extLst/>
          </p:cNvPr>
          <p:cNvSpPr/>
          <p:nvPr userDrawn="1"/>
        </p:nvSpPr>
        <p:spPr>
          <a:xfrm>
            <a:off x="0" y="0"/>
            <a:ext cx="9144000" cy="6237288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2305050" y="4343400"/>
            <a:ext cx="4533900" cy="67786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1600" b="1" smtClean="0">
                <a:solidFill>
                  <a:srgbClr val="D12435"/>
                </a:solidFill>
              </a:rPr>
              <a:t>CRISIL Risk &amp; Infrastructure Solutions Limited</a:t>
            </a:r>
            <a:br>
              <a:rPr lang="en-US" altLang="en-US" sz="1600" b="1" smtClean="0">
                <a:solidFill>
                  <a:srgbClr val="D12435"/>
                </a:solidFill>
              </a:rPr>
            </a:br>
            <a:r>
              <a:rPr lang="en-US" altLang="en-US" sz="1200" smtClean="0">
                <a:solidFill>
                  <a:srgbClr val="D12435"/>
                </a:solidFill>
              </a:rPr>
              <a:t>A Subsidiary of CRISIL Limited, a Standard &amp; Poor</a:t>
            </a:r>
            <a:r>
              <a:rPr lang="ja-JP" altLang="en-US" sz="1200" smtClean="0">
                <a:solidFill>
                  <a:srgbClr val="D12435"/>
                </a:solidFill>
              </a:rPr>
              <a:t>’</a:t>
            </a:r>
            <a:r>
              <a:rPr lang="en-US" altLang="ja-JP" sz="1200" smtClean="0">
                <a:solidFill>
                  <a:srgbClr val="D12435"/>
                </a:solidFill>
              </a:rPr>
              <a:t>s Company</a:t>
            </a:r>
          </a:p>
          <a:p>
            <a:pPr algn="ctr">
              <a:defRPr/>
            </a:pPr>
            <a:r>
              <a:rPr lang="en-US" altLang="en-US" sz="1600" u="sng" smtClean="0">
                <a:solidFill>
                  <a:srgbClr val="870000"/>
                </a:solidFill>
              </a:rPr>
              <a:t>www.crisil.com</a:t>
            </a:r>
          </a:p>
        </p:txBody>
      </p:sp>
      <p:pic>
        <p:nvPicPr>
          <p:cNvPr id="5" name="Picture 2" descr="C:\Documents and Settings\jayaramann\Desktop\Templates\With New Logo\Advisory\CRISIL Infrastructure Advisory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290763" y="2178050"/>
            <a:ext cx="4562475" cy="114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/>
          </p:cNvPr>
          <p:cNvCxnSpPr/>
          <p:nvPr userDrawn="1"/>
        </p:nvCxnSpPr>
        <p:spPr>
          <a:xfrm>
            <a:off x="238125" y="765175"/>
            <a:ext cx="8650288" cy="0"/>
          </a:xfrm>
          <a:prstGeom prst="line">
            <a:avLst/>
          </a:prstGeom>
          <a:ln w="19050">
            <a:solidFill>
              <a:srgbClr val="D124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748" y="219423"/>
            <a:ext cx="7705550" cy="323165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>
              <a:defRPr sz="2100" b="1" baseline="0">
                <a:solidFill>
                  <a:srgbClr val="D12435"/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33369" y="908050"/>
            <a:ext cx="8659813" cy="5257254"/>
          </a:xfrm>
          <a:prstGeom prst="rect">
            <a:avLst/>
          </a:prstGeom>
        </p:spPr>
        <p:txBody>
          <a:bodyPr lIns="0" tIns="0" rIns="0" bIns="0"/>
          <a:lstStyle>
            <a:lvl1pPr marL="342835" indent="-342835">
              <a:spcBef>
                <a:spcPts val="1200"/>
              </a:spcBef>
              <a:buClr>
                <a:srgbClr val="D12435"/>
              </a:buClr>
              <a:buFont typeface="Wingdings" pitchFamily="2" charset="2"/>
              <a:buChar char="§"/>
              <a:defRPr sz="17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669" indent="-342835">
              <a:spcBef>
                <a:spcPts val="799"/>
              </a:spcBef>
              <a:buClr>
                <a:srgbClr val="D12435"/>
              </a:buClr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14226" indent="-228556">
              <a:spcBef>
                <a:spcPts val="601"/>
              </a:spcBef>
              <a:buClr>
                <a:srgbClr val="D12435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8928100" y="6659563"/>
            <a:ext cx="157163" cy="153987"/>
          </a:xfrm>
          <a:prstGeom prst="rect">
            <a:avLst/>
          </a:prstGeom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defRPr sz="100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F1A52AA-DBBD-4206-A3B1-CF8794FF2B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238125" y="765175"/>
            <a:ext cx="8650288" cy="0"/>
          </a:xfrm>
          <a:prstGeom prst="line">
            <a:avLst/>
          </a:prstGeom>
          <a:ln w="19050">
            <a:solidFill>
              <a:srgbClr val="D124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744" y="250189"/>
            <a:ext cx="7360920" cy="261610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>
              <a:defRPr sz="1700" b="1" baseline="0">
                <a:solidFill>
                  <a:srgbClr val="D12435"/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I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33364" y="6271163"/>
            <a:ext cx="8443092" cy="3349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800" baseline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600">
                <a:solidFill>
                  <a:srgbClr val="282828"/>
                </a:solidFill>
                <a:latin typeface="Trebuchet MS" pitchFamily="34" charset="0"/>
              </a:defRPr>
            </a:lvl2pPr>
            <a:lvl3pPr marL="685800" indent="0">
              <a:buNone/>
              <a:defRPr sz="600">
                <a:solidFill>
                  <a:srgbClr val="282828"/>
                </a:solidFill>
                <a:latin typeface="Trebuchet MS" pitchFamily="34" charset="0"/>
              </a:defRPr>
            </a:lvl3pPr>
            <a:lvl4pPr marL="1028700" indent="0">
              <a:buNone/>
              <a:defRPr sz="600">
                <a:solidFill>
                  <a:srgbClr val="282828"/>
                </a:solidFill>
                <a:latin typeface="Trebuchet MS" pitchFamily="34" charset="0"/>
              </a:defRPr>
            </a:lvl4pPr>
            <a:lvl5pPr marL="1371600" indent="0">
              <a:buNone/>
              <a:defRPr sz="600">
                <a:solidFill>
                  <a:srgbClr val="282828"/>
                </a:solidFill>
                <a:latin typeface="Trebuchet MS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33364" y="908050"/>
            <a:ext cx="8659812" cy="5257255"/>
          </a:xfrm>
          <a:prstGeom prst="rect">
            <a:avLst/>
          </a:prstGeom>
        </p:spPr>
        <p:txBody>
          <a:bodyPr lIns="0" tIns="0" rIns="0" bIns="0"/>
          <a:lstStyle>
            <a:lvl1pPr marL="257175" indent="-257175">
              <a:spcBef>
                <a:spcPts val="900"/>
              </a:spcBef>
              <a:buClr>
                <a:srgbClr val="D12435"/>
              </a:buClr>
              <a:buFont typeface="Wingdings" pitchFamily="2" charset="2"/>
              <a:buChar char="§"/>
              <a:defRPr sz="1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257175">
              <a:spcBef>
                <a:spcPts val="600"/>
              </a:spcBef>
              <a:buClr>
                <a:srgbClr val="D12435"/>
              </a:buClr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685800" indent="-171450">
              <a:spcBef>
                <a:spcPts val="450"/>
              </a:spcBef>
              <a:buClr>
                <a:srgbClr val="D12435"/>
              </a:buClr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74138" y="6659563"/>
            <a:ext cx="111125" cy="107950"/>
          </a:xfrm>
          <a:prstGeom prst="rect">
            <a:avLst/>
          </a:prstGeom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defRPr sz="7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C703086-7B0E-48AC-9791-813DCEBACF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4888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5312" y="1916832"/>
            <a:ext cx="7677151" cy="92869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defRPr sz="2800" b="1">
                <a:solidFill>
                  <a:srgbClr val="D12435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IN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95312" y="3234316"/>
            <a:ext cx="6856412" cy="70788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 b="1">
                <a:solidFill>
                  <a:srgbClr val="870000"/>
                </a:solidFill>
                <a:latin typeface="Calibri" panose="020F0502020204030204" pitchFamily="34" charset="0"/>
              </a:defRPr>
            </a:lvl1pPr>
            <a:lvl2pPr marL="0" indent="0">
              <a:spcBef>
                <a:spcPts val="600"/>
              </a:spcBef>
              <a:spcAft>
                <a:spcPts val="600"/>
              </a:spcAft>
              <a:buNone/>
              <a:defRPr sz="1800" baseline="0">
                <a:solidFill>
                  <a:srgbClr val="870000"/>
                </a:solidFill>
                <a:latin typeface="Calibri" panose="020F0502020204030204" pitchFamily="34" charset="0"/>
              </a:defRPr>
            </a:lvl2pPr>
            <a:lvl3pPr marL="0" indent="0">
              <a:spcBef>
                <a:spcPts val="600"/>
              </a:spcBef>
              <a:buNone/>
              <a:defRPr sz="1400" baseline="0">
                <a:solidFill>
                  <a:srgbClr val="282828"/>
                </a:solidFill>
                <a:latin typeface="Trebuchet MS" pitchFamily="34" charset="0"/>
              </a:defRPr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95312" y="4384001"/>
            <a:ext cx="6661150" cy="21544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943975" y="6659563"/>
            <a:ext cx="141288" cy="138112"/>
          </a:xfrm>
          <a:prstGeom prst="rect">
            <a:avLst/>
          </a:prstGeom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defRPr sz="900">
                <a:solidFill>
                  <a:srgbClr val="FFFFFF"/>
                </a:solidFill>
                <a:latin typeface="Arial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7E71DF-7F82-4792-BD18-DFDA23A6E7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238125" y="765175"/>
            <a:ext cx="8650288" cy="0"/>
          </a:xfrm>
          <a:prstGeom prst="line">
            <a:avLst/>
          </a:prstGeom>
          <a:ln w="19050">
            <a:solidFill>
              <a:srgbClr val="D124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744" y="213310"/>
            <a:ext cx="7360920" cy="335370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>
              <a:defRPr sz="2200" b="1" baseline="0">
                <a:solidFill>
                  <a:srgbClr val="D12435"/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I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33364" y="6271147"/>
            <a:ext cx="8443092" cy="3349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800">
                <a:solidFill>
                  <a:srgbClr val="282828"/>
                </a:solidFill>
                <a:latin typeface="Trebuchet MS" pitchFamily="34" charset="0"/>
              </a:defRPr>
            </a:lvl2pPr>
            <a:lvl3pPr marL="914400" indent="0">
              <a:buNone/>
              <a:defRPr sz="800">
                <a:solidFill>
                  <a:srgbClr val="282828"/>
                </a:solidFill>
                <a:latin typeface="Trebuchet MS" pitchFamily="34" charset="0"/>
              </a:defRPr>
            </a:lvl3pPr>
            <a:lvl4pPr marL="1371600" indent="0">
              <a:buNone/>
              <a:defRPr sz="800">
                <a:solidFill>
                  <a:srgbClr val="282828"/>
                </a:solidFill>
                <a:latin typeface="Trebuchet MS" pitchFamily="34" charset="0"/>
              </a:defRPr>
            </a:lvl4pPr>
            <a:lvl5pPr marL="1828800" indent="0">
              <a:buNone/>
              <a:defRPr sz="800">
                <a:solidFill>
                  <a:srgbClr val="282828"/>
                </a:solidFill>
                <a:latin typeface="Trebuchet MS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33364" y="908050"/>
            <a:ext cx="8659812" cy="5257254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spcBef>
                <a:spcPts val="1200"/>
              </a:spcBef>
              <a:buClr>
                <a:srgbClr val="D12435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342900">
              <a:spcBef>
                <a:spcPts val="800"/>
              </a:spcBef>
              <a:buClr>
                <a:srgbClr val="D12435"/>
              </a:buClr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14400" indent="-228600">
              <a:spcBef>
                <a:spcPts val="600"/>
              </a:spcBef>
              <a:buClr>
                <a:srgbClr val="D12435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43975" y="6659563"/>
            <a:ext cx="141288" cy="138112"/>
          </a:xfrm>
          <a:prstGeom prst="rect">
            <a:avLst/>
          </a:prstGeom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defRPr sz="900">
                <a:solidFill>
                  <a:srgbClr val="FFFFFF"/>
                </a:solidFill>
                <a:latin typeface="Arial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6B84613-192B-44A6-9FB2-3B8D802992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jayaramann\Desktop\Templates\With New Logo\Advisory\ADV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88" y="6248400"/>
            <a:ext cx="9140825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113" r:id="rId2"/>
    <p:sldLayoutId id="2147484114" r:id="rId3"/>
    <p:sldLayoutId id="2147484115" r:id="rId4"/>
    <p:sldLayoutId id="2147484116" r:id="rId5"/>
    <p:sldLayoutId id="2147484117" r:id="rId6"/>
    <p:sldLayoutId id="2147484118" r:id="rId7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5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Arial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Arial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Arial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Arial" charset="0"/>
          <a:ea typeface="MS PGothic" pitchFamily="34" charset="-128"/>
          <a:cs typeface="ＭＳ Ｐゴシック" charset="0"/>
        </a:defRPr>
      </a:lvl5pPr>
      <a:lvl6pPr marL="457113" algn="ctr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Arial" charset="0"/>
        </a:defRPr>
      </a:lvl6pPr>
      <a:lvl7pPr marL="914226" algn="ctr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Arial" charset="0"/>
        </a:defRPr>
      </a:lvl7pPr>
      <a:lvl8pPr marL="1371341" algn="ctr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Arial" charset="0"/>
        </a:defRPr>
      </a:lvl8pPr>
      <a:lvl9pPr marL="1828453" algn="ctr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MS PGothic" pitchFamily="34" charset="-128"/>
          <a:cs typeface="ＭＳ Ｐゴシック" pitchFamily="34" charset="-128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MS PGothic" pitchFamily="34" charset="-128"/>
          <a:cs typeface="ＭＳ Ｐゴシック" pitchFamily="34" charset="-128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MS PGothic" pitchFamily="34" charset="-128"/>
          <a:cs typeface="ＭＳ Ｐゴシック" pitchFamily="34" charset="-128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MS PGothic" pitchFamily="34" charset="-128"/>
          <a:cs typeface="ＭＳ Ｐゴシック" pitchFamily="34" charset="-128"/>
        </a:defRPr>
      </a:lvl5pPr>
      <a:lvl6pPr marL="2514123" indent="-228556" algn="l" defTabSz="914226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38" indent="-228556" algn="l" defTabSz="914226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51" indent="-228556" algn="l" defTabSz="914226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63" indent="-228556" algn="l" defTabSz="914226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2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3" algn="l" defTabSz="91422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6" algn="l" defTabSz="91422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41" algn="l" defTabSz="91422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53" algn="l" defTabSz="91422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66" algn="l" defTabSz="91422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79" algn="l" defTabSz="91422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94" algn="l" defTabSz="91422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07" algn="l" defTabSz="91422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jayaramann\Desktop\Templates\With New Logo\Advisory\ADV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588" y="6248400"/>
            <a:ext cx="9140825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22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  <p:sldLayoutId id="2147484129" r:id="rId8"/>
    <p:sldLayoutId id="2147484130" r:id="rId9"/>
    <p:sldLayoutId id="2147484131" r:id="rId10"/>
    <p:sldLayoutId id="2147484132" r:id="rId11"/>
    <p:sldLayoutId id="2147484133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8.png"/><Relationship Id="rId4" Type="http://schemas.openxmlformats.org/officeDocument/2006/relationships/image" Target="../media/image23.jpeg"/><Relationship Id="rId9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7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-23813"/>
            <a:ext cx="9144000" cy="6881813"/>
          </a:xfrm>
          <a:prstGeom prst="rect">
            <a:avLst/>
          </a:prstGeom>
          <a:solidFill>
            <a:srgbClr val="00B0F0">
              <a:alpha val="26000"/>
            </a:srgbClr>
          </a:solidFill>
          <a:ln>
            <a:noFill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altLang="en-US" dirty="0">
              <a:solidFill>
                <a:srgbClr val="002060"/>
              </a:solidFill>
              <a:latin typeface="Candara" panose="020E0502030303020204" pitchFamily="34" charset="0"/>
              <a:ea typeface="ＭＳ Ｐゴシック" charset="0"/>
            </a:endParaRPr>
          </a:p>
        </p:txBody>
      </p:sp>
      <p:sp>
        <p:nvSpPr>
          <p:cNvPr id="25603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1143000" y="152400"/>
            <a:ext cx="6286500" cy="938719"/>
          </a:xfrm>
          <a:solidFill>
            <a:schemeClr val="accent1">
              <a:hueOff val="0"/>
              <a:satOff val="0"/>
              <a:lumOff val="0"/>
            </a:schemeClr>
          </a:solidFill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Shyama Prasad Mukherji </a:t>
            </a:r>
          </a:p>
          <a:p>
            <a:pPr algn="ctr" eaLnBrk="1" hangingPunct="1">
              <a:spcBef>
                <a:spcPct val="0"/>
              </a:spcBef>
            </a:pP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Rurban Mission (SPMRM)</a:t>
            </a:r>
          </a:p>
        </p:txBody>
      </p:sp>
      <p:pic>
        <p:nvPicPr>
          <p:cNvPr id="25604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3446" y="152400"/>
            <a:ext cx="606654" cy="93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119063" y="6076950"/>
            <a:ext cx="8897937" cy="369332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 smtClean="0">
                <a:solidFill>
                  <a:srgbClr val="002060"/>
                </a:solidFill>
                <a:latin typeface="Candara" pitchFamily="34" charset="0"/>
              </a:rPr>
              <a:t>RURAL DEVELOPMENT DEPARTMENT - TELANGANA</a:t>
            </a:r>
          </a:p>
        </p:txBody>
      </p:sp>
      <p:sp>
        <p:nvSpPr>
          <p:cNvPr id="2560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457200" y="1905000"/>
            <a:ext cx="8229600" cy="3031599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4800" dirty="0" smtClean="0">
                <a:solidFill>
                  <a:srgbClr val="7030A0"/>
                </a:solidFill>
                <a:latin typeface="+mj-lt"/>
              </a:rPr>
              <a:t>Spatial Plan</a:t>
            </a:r>
          </a:p>
          <a:p>
            <a:pPr algn="ctr" eaLnBrk="1" hangingPunct="1">
              <a:spcBef>
                <a:spcPct val="0"/>
              </a:spcBef>
            </a:pPr>
            <a:r>
              <a:rPr lang="en-US" sz="4800" dirty="0" smtClean="0">
                <a:solidFill>
                  <a:srgbClr val="7030A0"/>
                </a:solidFill>
                <a:latin typeface="+mj-lt"/>
              </a:rPr>
              <a:t>Indicative Land Use and Master plan for Rurban Clusters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>
          <a:xfrm>
            <a:off x="9021143" y="6659563"/>
            <a:ext cx="64120" cy="138499"/>
          </a:xfrm>
        </p:spPr>
        <p:txBody>
          <a:bodyPr/>
          <a:lstStyle/>
          <a:p>
            <a:pPr>
              <a:defRPr/>
            </a:pPr>
            <a:fld id="{7694806A-D757-46D6-A2ED-1D4B4A6CC09F}" type="slidenum">
              <a:rPr lang="en-US" altLang="en-US" smtClean="0">
                <a:ln>
                  <a:solidFill>
                    <a:schemeClr val="tx1"/>
                  </a:solidFill>
                </a:ln>
              </a:rPr>
              <a:pPr>
                <a:defRPr/>
              </a:pPr>
              <a:t>1</a:t>
            </a:fld>
            <a:endParaRPr lang="en-US" altLang="en-US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54477" y="152400"/>
            <a:ext cx="1337123" cy="93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501310A-6BDD-4BF4-AE91-E94EB3BE2D53}" type="slidenum">
              <a:rPr lang="en-US" altLang="en-US" smtClean="0"/>
              <a:pPr/>
              <a:t>10</a:t>
            </a:fld>
            <a:endParaRPr lang="en-US" altLang="en-US" smtClean="0"/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76201"/>
            <a:ext cx="5334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31040" y="233402"/>
            <a:ext cx="599439" cy="42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8928100" y="6659563"/>
            <a:ext cx="157163" cy="1539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fld id="{9501310A-6BDD-4BF4-AE91-E94EB3BE2D53}" type="slidenum">
              <a:rPr lang="en-US" altLang="en-US" smtClean="0"/>
              <a:pPr/>
              <a:t>10</a:t>
            </a:fld>
            <a:endParaRPr lang="en-US" altLang="en-US" smtClean="0"/>
          </a:p>
        </p:txBody>
      </p:sp>
      <p:pic>
        <p:nvPicPr>
          <p:cNvPr id="7" name="Picture 6" descr="TS Clusters.jpg"/>
          <p:cNvPicPr>
            <a:picLocks noChangeAspect="1"/>
          </p:cNvPicPr>
          <p:nvPr/>
        </p:nvPicPr>
        <p:blipFill rotWithShape="1">
          <a:blip r:embed="rId4"/>
          <a:srcRect l="55662" t="73511" r="1028" b="1807"/>
          <a:stretch/>
        </p:blipFill>
        <p:spPr bwMode="auto">
          <a:xfrm>
            <a:off x="5263894" y="2895600"/>
            <a:ext cx="3766585" cy="3285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/>
          <p:cNvGrpSpPr/>
          <p:nvPr/>
        </p:nvGrpSpPr>
        <p:grpSpPr>
          <a:xfrm>
            <a:off x="152400" y="990600"/>
            <a:ext cx="5029201" cy="5181600"/>
            <a:chOff x="342900" y="838200"/>
            <a:chExt cx="5029201" cy="5181600"/>
          </a:xfrm>
        </p:grpSpPr>
        <p:pic>
          <p:nvPicPr>
            <p:cNvPr id="9" name="Picture 6" descr="TS Clusters.jpg"/>
            <p:cNvPicPr>
              <a:picLocks noChangeAspect="1"/>
            </p:cNvPicPr>
            <p:nvPr/>
          </p:nvPicPr>
          <p:blipFill rotWithShape="1">
            <a:blip r:embed="rId5" cstate="print"/>
            <a:srcRect l="2661" t="1351" r="9534" b="8107"/>
            <a:stretch/>
          </p:blipFill>
          <p:spPr bwMode="auto">
            <a:xfrm>
              <a:off x="342900" y="838200"/>
              <a:ext cx="5029201" cy="5105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/>
          </p:nvSpPr>
          <p:spPr>
            <a:xfrm>
              <a:off x="3352799" y="4953000"/>
              <a:ext cx="2019301" cy="106680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>
              <a:spAutoFit/>
            </a:bodyPr>
            <a:lstStyle/>
            <a:p>
              <a:pPr marL="342900" indent="-342900" algn="ctr">
                <a:spcBef>
                  <a:spcPts val="1200"/>
                </a:spcBef>
                <a:buClr>
                  <a:schemeClr val="tx2"/>
                </a:buClr>
                <a:buFont typeface="Wingdings" pitchFamily="2" charset="2"/>
                <a:buChar char="§"/>
              </a:pPr>
              <a:endParaRPr lang="en-IN" b="1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495800" y="1371600"/>
              <a:ext cx="876300" cy="1116293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>
              <a:spAutoFit/>
            </a:bodyPr>
            <a:lstStyle/>
            <a:p>
              <a:pPr marL="342900" indent="-342900" algn="ctr">
                <a:spcBef>
                  <a:spcPts val="1200"/>
                </a:spcBef>
                <a:buClr>
                  <a:schemeClr val="tx2"/>
                </a:buClr>
                <a:buFont typeface="Wingdings" pitchFamily="2" charset="2"/>
                <a:buChar char="§"/>
              </a:pPr>
              <a:endParaRPr lang="en-IN" b="1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362200" y="838200"/>
              <a:ext cx="2743200" cy="15240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>
              <a:spAutoFit/>
            </a:bodyPr>
            <a:lstStyle/>
            <a:p>
              <a:pPr marL="342900" indent="-342900" algn="ctr">
                <a:spcBef>
                  <a:spcPts val="1200"/>
                </a:spcBef>
                <a:buClr>
                  <a:schemeClr val="tx2"/>
                </a:buClr>
                <a:buFont typeface="Wingdings" pitchFamily="2" charset="2"/>
                <a:buChar char="§"/>
              </a:pPr>
              <a:endParaRPr lang="en-IN" b="1" dirty="0" err="1" smtClean="0">
                <a:solidFill>
                  <a:schemeClr val="tx1"/>
                </a:solidFill>
              </a:endParaRPr>
            </a:p>
          </p:txBody>
        </p:sp>
      </p:grpSp>
      <p:pic>
        <p:nvPicPr>
          <p:cNvPr id="13" name="Picture 6" descr="TS Clusters.jpg"/>
          <p:cNvPicPr>
            <a:picLocks noChangeAspect="1"/>
          </p:cNvPicPr>
          <p:nvPr/>
        </p:nvPicPr>
        <p:blipFill rotWithShape="1">
          <a:blip r:embed="rId4"/>
          <a:srcRect l="75833" t="10811" r="2881" b="67567"/>
          <a:stretch/>
        </p:blipFill>
        <p:spPr bwMode="auto">
          <a:xfrm>
            <a:off x="3080004" y="5067300"/>
            <a:ext cx="2101596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Oval 13"/>
          <p:cNvSpPr/>
          <p:nvPr/>
        </p:nvSpPr>
        <p:spPr>
          <a:xfrm>
            <a:off x="533400" y="3124200"/>
            <a:ext cx="60960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spAutoFit/>
          </a:bodyPr>
          <a:lstStyle/>
          <a:p>
            <a:pPr marL="342900" indent="-342900" algn="ctr"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§"/>
            </a:pPr>
            <a:endParaRPr lang="en-IN" b="1" dirty="0" err="1" smtClean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260847" y="1065547"/>
            <a:ext cx="3772678" cy="1785104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spAutoFit/>
          </a:bodyPr>
          <a:lstStyle/>
          <a:p>
            <a:pPr>
              <a:spcBef>
                <a:spcPts val="1200"/>
              </a:spcBef>
              <a:buClr>
                <a:schemeClr val="tx2"/>
              </a:buClr>
            </a:pPr>
            <a:r>
              <a:rPr lang="en-IN" sz="1400" b="1" dirty="0" err="1" smtClean="0">
                <a:solidFill>
                  <a:schemeClr val="tx1"/>
                </a:solidFill>
              </a:rPr>
              <a:t>Ryakal</a:t>
            </a:r>
            <a:r>
              <a:rPr lang="en-IN" sz="1400" b="1" dirty="0" smtClean="0">
                <a:solidFill>
                  <a:schemeClr val="tx1"/>
                </a:solidFill>
              </a:rPr>
              <a:t> Location</a:t>
            </a:r>
          </a:p>
          <a:p>
            <a:pPr>
              <a:spcBef>
                <a:spcPts val="1200"/>
              </a:spcBef>
              <a:buClr>
                <a:schemeClr val="tx2"/>
              </a:buClr>
            </a:pPr>
            <a:r>
              <a:rPr lang="en-IN" sz="1400" b="1" dirty="0" smtClean="0">
                <a:solidFill>
                  <a:schemeClr val="tx1"/>
                </a:solidFill>
              </a:rPr>
              <a:t>East</a:t>
            </a:r>
            <a:r>
              <a:rPr lang="en-IN" sz="1400" b="1" dirty="0">
                <a:solidFill>
                  <a:schemeClr val="tx1"/>
                </a:solidFill>
              </a:rPr>
              <a:t>: </a:t>
            </a:r>
            <a:r>
              <a:rPr lang="en-IN" sz="1400" b="1" dirty="0" err="1">
                <a:solidFill>
                  <a:schemeClr val="bg2"/>
                </a:solidFill>
              </a:rPr>
              <a:t>Kangti</a:t>
            </a:r>
            <a:r>
              <a:rPr lang="en-IN" sz="1400" b="1" dirty="0">
                <a:solidFill>
                  <a:schemeClr val="bg2"/>
                </a:solidFill>
              </a:rPr>
              <a:t> </a:t>
            </a:r>
            <a:r>
              <a:rPr lang="en-IN" sz="1400" b="1" dirty="0" err="1">
                <a:solidFill>
                  <a:schemeClr val="bg2"/>
                </a:solidFill>
              </a:rPr>
              <a:t>Shankarampet</a:t>
            </a:r>
            <a:r>
              <a:rPr lang="en-IN" sz="1400" b="1" dirty="0">
                <a:solidFill>
                  <a:schemeClr val="bg2"/>
                </a:solidFill>
              </a:rPr>
              <a:t> (A) </a:t>
            </a:r>
            <a:r>
              <a:rPr lang="en-IN" sz="1400" b="1" dirty="0" smtClean="0">
                <a:solidFill>
                  <a:schemeClr val="bg2"/>
                </a:solidFill>
              </a:rPr>
              <a:t>Mandal </a:t>
            </a:r>
          </a:p>
          <a:p>
            <a:pPr>
              <a:spcBef>
                <a:spcPts val="1200"/>
              </a:spcBef>
              <a:buClr>
                <a:schemeClr val="tx2"/>
              </a:buClr>
            </a:pPr>
            <a:r>
              <a:rPr lang="en-IN" sz="1400" b="1" dirty="0" smtClean="0">
                <a:solidFill>
                  <a:schemeClr val="tx1"/>
                </a:solidFill>
              </a:rPr>
              <a:t>North</a:t>
            </a:r>
            <a:r>
              <a:rPr lang="en-IN" sz="1400" b="1" dirty="0">
                <a:solidFill>
                  <a:schemeClr val="tx1"/>
                </a:solidFill>
              </a:rPr>
              <a:t>: </a:t>
            </a:r>
            <a:r>
              <a:rPr lang="en-IN" sz="1400" b="1" dirty="0" err="1">
                <a:solidFill>
                  <a:schemeClr val="bg2"/>
                </a:solidFill>
              </a:rPr>
              <a:t>Kalher</a:t>
            </a:r>
            <a:r>
              <a:rPr lang="en-IN" sz="1400" b="1" dirty="0">
                <a:solidFill>
                  <a:schemeClr val="bg2"/>
                </a:solidFill>
              </a:rPr>
              <a:t> &amp; </a:t>
            </a:r>
            <a:r>
              <a:rPr lang="en-IN" sz="1400" b="1" dirty="0" err="1">
                <a:solidFill>
                  <a:schemeClr val="bg2"/>
                </a:solidFill>
              </a:rPr>
              <a:t>Sirgapur</a:t>
            </a:r>
            <a:r>
              <a:rPr lang="en-IN" sz="1400" b="1" dirty="0">
                <a:solidFill>
                  <a:schemeClr val="bg2"/>
                </a:solidFill>
              </a:rPr>
              <a:t> </a:t>
            </a:r>
            <a:r>
              <a:rPr lang="en-IN" sz="1400" b="1" dirty="0" err="1" smtClean="0">
                <a:solidFill>
                  <a:schemeClr val="bg2"/>
                </a:solidFill>
              </a:rPr>
              <a:t>mandals</a:t>
            </a:r>
            <a:r>
              <a:rPr lang="en-IN" sz="1400" b="1" dirty="0" smtClean="0">
                <a:solidFill>
                  <a:schemeClr val="bg2"/>
                </a:solidFill>
              </a:rPr>
              <a:t> </a:t>
            </a:r>
          </a:p>
          <a:p>
            <a:pPr>
              <a:spcBef>
                <a:spcPts val="1200"/>
              </a:spcBef>
              <a:buClr>
                <a:schemeClr val="tx2"/>
              </a:buClr>
            </a:pPr>
            <a:r>
              <a:rPr lang="en-IN" sz="1400" b="1" dirty="0" smtClean="0">
                <a:solidFill>
                  <a:schemeClr val="tx1"/>
                </a:solidFill>
              </a:rPr>
              <a:t>West</a:t>
            </a:r>
            <a:r>
              <a:rPr lang="en-IN" sz="1400" b="1" dirty="0">
                <a:solidFill>
                  <a:schemeClr val="tx1"/>
                </a:solidFill>
              </a:rPr>
              <a:t>: </a:t>
            </a:r>
            <a:r>
              <a:rPr lang="en-IN" sz="1400" b="1" dirty="0" err="1">
                <a:solidFill>
                  <a:schemeClr val="bg2"/>
                </a:solidFill>
              </a:rPr>
              <a:t>Nagalgidda</a:t>
            </a:r>
            <a:r>
              <a:rPr lang="en-IN" sz="1400" b="1" dirty="0">
                <a:solidFill>
                  <a:schemeClr val="bg2"/>
                </a:solidFill>
              </a:rPr>
              <a:t> Mandal </a:t>
            </a:r>
            <a:endParaRPr lang="en-IN" sz="1400" b="1" dirty="0" smtClean="0">
              <a:solidFill>
                <a:schemeClr val="bg2"/>
              </a:solidFill>
            </a:endParaRPr>
          </a:p>
          <a:p>
            <a:pPr>
              <a:spcBef>
                <a:spcPts val="1200"/>
              </a:spcBef>
              <a:buClr>
                <a:schemeClr val="tx2"/>
              </a:buClr>
            </a:pPr>
            <a:r>
              <a:rPr lang="en-IN" sz="1400" b="1" dirty="0" smtClean="0">
                <a:solidFill>
                  <a:schemeClr val="tx1"/>
                </a:solidFill>
              </a:rPr>
              <a:t>South: </a:t>
            </a:r>
            <a:r>
              <a:rPr lang="en-IN" sz="1400" b="1" dirty="0" err="1" smtClean="0">
                <a:solidFill>
                  <a:schemeClr val="bg2"/>
                </a:solidFill>
              </a:rPr>
              <a:t>Manoor</a:t>
            </a:r>
            <a:r>
              <a:rPr lang="en-IN" sz="1400" b="1" dirty="0" smtClean="0">
                <a:solidFill>
                  <a:schemeClr val="bg2"/>
                </a:solidFill>
              </a:rPr>
              <a:t> </a:t>
            </a:r>
            <a:r>
              <a:rPr lang="en-IN" sz="1400" b="1" dirty="0">
                <a:solidFill>
                  <a:schemeClr val="bg2"/>
                </a:solidFill>
              </a:rPr>
              <a:t>and </a:t>
            </a:r>
            <a:r>
              <a:rPr lang="en-IN" sz="1400" b="1" dirty="0" err="1" smtClean="0">
                <a:solidFill>
                  <a:schemeClr val="bg2"/>
                </a:solidFill>
              </a:rPr>
              <a:t>Regode</a:t>
            </a:r>
            <a:r>
              <a:rPr lang="en-IN" sz="1400" b="1" dirty="0" smtClean="0">
                <a:solidFill>
                  <a:schemeClr val="bg2"/>
                </a:solidFill>
              </a:rPr>
              <a:t> </a:t>
            </a:r>
            <a:r>
              <a:rPr lang="en-IN" sz="1400" b="1" dirty="0" err="1" smtClean="0">
                <a:solidFill>
                  <a:schemeClr val="bg2"/>
                </a:solidFill>
              </a:rPr>
              <a:t>Mandals</a:t>
            </a:r>
            <a:endParaRPr lang="en-IN" sz="1400" b="1" dirty="0" smtClean="0">
              <a:solidFill>
                <a:schemeClr val="bg2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292608" y="2636151"/>
            <a:ext cx="12192" cy="694219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6200" y="2362200"/>
            <a:ext cx="762000" cy="276999"/>
          </a:xfrm>
          <a:prstGeom prst="rect">
            <a:avLst/>
          </a:prstGeom>
          <a:solidFill>
            <a:schemeClr val="accent2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IN" b="1" dirty="0" err="1" smtClean="0"/>
              <a:t>Rykal</a:t>
            </a:r>
            <a:endParaRPr lang="en-IN" b="1" dirty="0" smtClean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292608" y="3330370"/>
            <a:ext cx="24079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>
            <a:spLocks noGrp="1"/>
          </p:cNvSpPr>
          <p:nvPr>
            <p:ph type="title"/>
          </p:nvPr>
        </p:nvSpPr>
        <p:spPr bwMode="auto">
          <a:xfrm>
            <a:off x="0" y="208002"/>
            <a:ext cx="9144000" cy="553998"/>
          </a:xfrm>
          <a:noFill/>
          <a:ln>
            <a:miter lim="800000"/>
            <a:headEnd/>
            <a:tailEnd/>
          </a:ln>
        </p:spPr>
        <p:txBody>
          <a:bodyPr vert="horz" numCol="1" compatLnSpc="1">
            <a:prstTxWarp prst="textNoShape">
              <a:avLst/>
            </a:prstTxWarp>
          </a:bodyPr>
          <a:lstStyle/>
          <a:p>
            <a:pPr algn="ctr"/>
            <a:r>
              <a:rPr lang="en-US" sz="3600" dirty="0" err="1" smtClean="0">
                <a:latin typeface="+mj-lt"/>
              </a:rPr>
              <a:t>Rykal</a:t>
            </a:r>
            <a:r>
              <a:rPr lang="en-US" altLang="en-US" sz="3600" dirty="0" smtClean="0">
                <a:latin typeface="+mj-lt"/>
              </a:rPr>
              <a:t> Cluster: Location</a:t>
            </a:r>
            <a:endParaRPr lang="en-IN" altLang="en-US" sz="36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9192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257FC44-5365-4BE0-AC6E-A6FB14A11400}" type="slidenum">
              <a:rPr lang="en-US" altLang="en-US" smtClean="0"/>
              <a:pPr/>
              <a:t>11</a:t>
            </a:fld>
            <a:endParaRPr lang="en-US" altLang="en-US" smtClean="0"/>
          </a:p>
        </p:txBody>
      </p:sp>
      <p:sp>
        <p:nvSpPr>
          <p:cNvPr id="38915" name="Title 1"/>
          <p:cNvSpPr>
            <a:spLocks noGrp="1"/>
          </p:cNvSpPr>
          <p:nvPr>
            <p:ph type="title"/>
          </p:nvPr>
        </p:nvSpPr>
        <p:spPr bwMode="auto">
          <a:xfrm>
            <a:off x="295275" y="150833"/>
            <a:ext cx="8991600" cy="553998"/>
          </a:xfrm>
          <a:noFill/>
          <a:ln>
            <a:miter lim="800000"/>
            <a:headEnd/>
            <a:tailEnd/>
          </a:ln>
        </p:spPr>
        <p:txBody>
          <a:bodyPr vert="horz" numCol="1" compatLnSpc="1">
            <a:prstTxWarp prst="textNoShape">
              <a:avLst/>
            </a:prstTxWarp>
          </a:bodyPr>
          <a:lstStyle/>
          <a:p>
            <a:pPr algn="ctr"/>
            <a:r>
              <a:rPr lang="en-US" sz="3600" dirty="0" err="1" smtClean="0">
                <a:latin typeface="+mj-lt"/>
              </a:rPr>
              <a:t>Rykal</a:t>
            </a:r>
            <a:r>
              <a:rPr lang="en-US" altLang="en-US" sz="3600" dirty="0" smtClean="0">
                <a:latin typeface="+mj-lt"/>
              </a:rPr>
              <a:t>: Regional Setting</a:t>
            </a:r>
            <a:endParaRPr lang="en-IN" altLang="en-US" sz="3600" dirty="0" smtClean="0">
              <a:latin typeface="+mj-lt"/>
            </a:endParaRP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76201"/>
            <a:ext cx="5334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58200" y="264573"/>
            <a:ext cx="599439" cy="42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048945086"/>
              </p:ext>
            </p:extLst>
          </p:nvPr>
        </p:nvGraphicFramePr>
        <p:xfrm>
          <a:off x="457200" y="822324"/>
          <a:ext cx="8382000" cy="5273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703086-7B0E-48AC-9791-813DCEBACF29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220433"/>
            <a:ext cx="9143999" cy="49244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700" b="1" kern="1200" baseline="0">
                <a:solidFill>
                  <a:srgbClr val="D12435"/>
                </a:solidFill>
                <a:latin typeface="Calibri" panose="020F0502020204030204" pitchFamily="34" charset="0"/>
                <a:ea typeface="MS PGothic" pitchFamily="34" charset="-128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457113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</a:defRPr>
            </a:lvl6pPr>
            <a:lvl7pPr marL="914226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</a:defRPr>
            </a:lvl7pPr>
            <a:lvl8pPr marL="1371341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</a:defRPr>
            </a:lvl8pPr>
            <a:lvl9pPr marL="1828453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3200" dirty="0" smtClean="0">
                <a:latin typeface="+mj-lt"/>
              </a:rPr>
              <a:t>Spatial Plan Preparation Methodology</a:t>
            </a:r>
            <a:endParaRPr lang="en-IN" altLang="en-US" sz="3200" dirty="0" smtClean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24" y="980728"/>
            <a:ext cx="8608539" cy="5112685"/>
          </a:xfrm>
          <a:prstGeom prst="rect">
            <a:avLst/>
          </a:prstGeom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029" y="78328"/>
            <a:ext cx="5334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09848" y="215146"/>
            <a:ext cx="599439" cy="42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2333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703086-7B0E-48AC-9791-813DCEBACF29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sp>
        <p:nvSpPr>
          <p:cNvPr id="6" name="Snip Same Side Corner Rectangle 13"/>
          <p:cNvSpPr/>
          <p:nvPr/>
        </p:nvSpPr>
        <p:spPr>
          <a:xfrm rot="16200000">
            <a:off x="5353489" y="2340018"/>
            <a:ext cx="4461271" cy="2967351"/>
          </a:xfrm>
          <a:custGeom>
            <a:avLst/>
            <a:gdLst>
              <a:gd name="connsiteX0" fmla="*/ 572107 w 4461271"/>
              <a:gd name="connsiteY0" fmla="*/ 0 h 3432572"/>
              <a:gd name="connsiteX1" fmla="*/ 3889164 w 4461271"/>
              <a:gd name="connsiteY1" fmla="*/ 0 h 3432572"/>
              <a:gd name="connsiteX2" fmla="*/ 4461271 w 4461271"/>
              <a:gd name="connsiteY2" fmla="*/ 572107 h 3432572"/>
              <a:gd name="connsiteX3" fmla="*/ 4461271 w 4461271"/>
              <a:gd name="connsiteY3" fmla="*/ 3432572 h 3432572"/>
              <a:gd name="connsiteX4" fmla="*/ 4461271 w 4461271"/>
              <a:gd name="connsiteY4" fmla="*/ 3432572 h 3432572"/>
              <a:gd name="connsiteX5" fmla="*/ 0 w 4461271"/>
              <a:gd name="connsiteY5" fmla="*/ 3432572 h 3432572"/>
              <a:gd name="connsiteX6" fmla="*/ 0 w 4461271"/>
              <a:gd name="connsiteY6" fmla="*/ 3432572 h 3432572"/>
              <a:gd name="connsiteX7" fmla="*/ 0 w 4461271"/>
              <a:gd name="connsiteY7" fmla="*/ 572107 h 3432572"/>
              <a:gd name="connsiteX8" fmla="*/ 572107 w 4461271"/>
              <a:gd name="connsiteY8" fmla="*/ 0 h 3432572"/>
              <a:gd name="connsiteX0" fmla="*/ 572107 w 4461271"/>
              <a:gd name="connsiteY0" fmla="*/ 0 h 3432572"/>
              <a:gd name="connsiteX1" fmla="*/ 3889164 w 4461271"/>
              <a:gd name="connsiteY1" fmla="*/ 0 h 3432572"/>
              <a:gd name="connsiteX2" fmla="*/ 4461271 w 4461271"/>
              <a:gd name="connsiteY2" fmla="*/ 572107 h 3432572"/>
              <a:gd name="connsiteX3" fmla="*/ 4461271 w 4461271"/>
              <a:gd name="connsiteY3" fmla="*/ 3432572 h 3432572"/>
              <a:gd name="connsiteX4" fmla="*/ 4461271 w 4461271"/>
              <a:gd name="connsiteY4" fmla="*/ 3432572 h 3432572"/>
              <a:gd name="connsiteX5" fmla="*/ 0 w 4461271"/>
              <a:gd name="connsiteY5" fmla="*/ 3432572 h 3432572"/>
              <a:gd name="connsiteX6" fmla="*/ 0 w 4461271"/>
              <a:gd name="connsiteY6" fmla="*/ 3432572 h 3432572"/>
              <a:gd name="connsiteX7" fmla="*/ 3 w 4461271"/>
              <a:gd name="connsiteY7" fmla="*/ 1422339 h 3432572"/>
              <a:gd name="connsiteX8" fmla="*/ 572107 w 4461271"/>
              <a:gd name="connsiteY8" fmla="*/ 0 h 3432572"/>
              <a:gd name="connsiteX0" fmla="*/ 1630889 w 4461271"/>
              <a:gd name="connsiteY0" fmla="*/ 0 h 3448616"/>
              <a:gd name="connsiteX1" fmla="*/ 3889164 w 4461271"/>
              <a:gd name="connsiteY1" fmla="*/ 16044 h 3448616"/>
              <a:gd name="connsiteX2" fmla="*/ 4461271 w 4461271"/>
              <a:gd name="connsiteY2" fmla="*/ 588151 h 3448616"/>
              <a:gd name="connsiteX3" fmla="*/ 4461271 w 4461271"/>
              <a:gd name="connsiteY3" fmla="*/ 3448616 h 3448616"/>
              <a:gd name="connsiteX4" fmla="*/ 4461271 w 4461271"/>
              <a:gd name="connsiteY4" fmla="*/ 3448616 h 3448616"/>
              <a:gd name="connsiteX5" fmla="*/ 0 w 4461271"/>
              <a:gd name="connsiteY5" fmla="*/ 3448616 h 3448616"/>
              <a:gd name="connsiteX6" fmla="*/ 0 w 4461271"/>
              <a:gd name="connsiteY6" fmla="*/ 3448616 h 3448616"/>
              <a:gd name="connsiteX7" fmla="*/ 3 w 4461271"/>
              <a:gd name="connsiteY7" fmla="*/ 1438383 h 3448616"/>
              <a:gd name="connsiteX8" fmla="*/ 1630889 w 4461271"/>
              <a:gd name="connsiteY8" fmla="*/ 0 h 3448616"/>
              <a:gd name="connsiteX0" fmla="*/ 1630889 w 4461271"/>
              <a:gd name="connsiteY0" fmla="*/ 0 h 3448616"/>
              <a:gd name="connsiteX1" fmla="*/ 3022893 w 4461271"/>
              <a:gd name="connsiteY1" fmla="*/ 16044 h 3448616"/>
              <a:gd name="connsiteX2" fmla="*/ 4461271 w 4461271"/>
              <a:gd name="connsiteY2" fmla="*/ 588151 h 3448616"/>
              <a:gd name="connsiteX3" fmla="*/ 4461271 w 4461271"/>
              <a:gd name="connsiteY3" fmla="*/ 3448616 h 3448616"/>
              <a:gd name="connsiteX4" fmla="*/ 4461271 w 4461271"/>
              <a:gd name="connsiteY4" fmla="*/ 3448616 h 3448616"/>
              <a:gd name="connsiteX5" fmla="*/ 0 w 4461271"/>
              <a:gd name="connsiteY5" fmla="*/ 3448616 h 3448616"/>
              <a:gd name="connsiteX6" fmla="*/ 0 w 4461271"/>
              <a:gd name="connsiteY6" fmla="*/ 3448616 h 3448616"/>
              <a:gd name="connsiteX7" fmla="*/ 3 w 4461271"/>
              <a:gd name="connsiteY7" fmla="*/ 1438383 h 3448616"/>
              <a:gd name="connsiteX8" fmla="*/ 1630889 w 4461271"/>
              <a:gd name="connsiteY8" fmla="*/ 0 h 3448616"/>
              <a:gd name="connsiteX0" fmla="*/ 1630889 w 4461271"/>
              <a:gd name="connsiteY0" fmla="*/ 0 h 3448616"/>
              <a:gd name="connsiteX1" fmla="*/ 3022893 w 4461271"/>
              <a:gd name="connsiteY1" fmla="*/ 16044 h 3448616"/>
              <a:gd name="connsiteX2" fmla="*/ 4445232 w 4461271"/>
              <a:gd name="connsiteY2" fmla="*/ 1518594 h 3448616"/>
              <a:gd name="connsiteX3" fmla="*/ 4461271 w 4461271"/>
              <a:gd name="connsiteY3" fmla="*/ 3448616 h 3448616"/>
              <a:gd name="connsiteX4" fmla="*/ 4461271 w 4461271"/>
              <a:gd name="connsiteY4" fmla="*/ 3448616 h 3448616"/>
              <a:gd name="connsiteX5" fmla="*/ 0 w 4461271"/>
              <a:gd name="connsiteY5" fmla="*/ 3448616 h 3448616"/>
              <a:gd name="connsiteX6" fmla="*/ 0 w 4461271"/>
              <a:gd name="connsiteY6" fmla="*/ 3448616 h 3448616"/>
              <a:gd name="connsiteX7" fmla="*/ 3 w 4461271"/>
              <a:gd name="connsiteY7" fmla="*/ 1438383 h 3448616"/>
              <a:gd name="connsiteX8" fmla="*/ 1630889 w 4461271"/>
              <a:gd name="connsiteY8" fmla="*/ 0 h 3448616"/>
              <a:gd name="connsiteX0" fmla="*/ 1630889 w 4461271"/>
              <a:gd name="connsiteY0" fmla="*/ 0 h 3448616"/>
              <a:gd name="connsiteX1" fmla="*/ 3087064 w 4461271"/>
              <a:gd name="connsiteY1" fmla="*/ 593560 h 3448616"/>
              <a:gd name="connsiteX2" fmla="*/ 4445232 w 4461271"/>
              <a:gd name="connsiteY2" fmla="*/ 1518594 h 3448616"/>
              <a:gd name="connsiteX3" fmla="*/ 4461271 w 4461271"/>
              <a:gd name="connsiteY3" fmla="*/ 3448616 h 3448616"/>
              <a:gd name="connsiteX4" fmla="*/ 4461271 w 4461271"/>
              <a:gd name="connsiteY4" fmla="*/ 3448616 h 3448616"/>
              <a:gd name="connsiteX5" fmla="*/ 0 w 4461271"/>
              <a:gd name="connsiteY5" fmla="*/ 3448616 h 3448616"/>
              <a:gd name="connsiteX6" fmla="*/ 0 w 4461271"/>
              <a:gd name="connsiteY6" fmla="*/ 3448616 h 3448616"/>
              <a:gd name="connsiteX7" fmla="*/ 3 w 4461271"/>
              <a:gd name="connsiteY7" fmla="*/ 1438383 h 3448616"/>
              <a:gd name="connsiteX8" fmla="*/ 1630889 w 4461271"/>
              <a:gd name="connsiteY8" fmla="*/ 0 h 3448616"/>
              <a:gd name="connsiteX0" fmla="*/ 1277966 w 4461271"/>
              <a:gd name="connsiteY0" fmla="*/ 0 h 2919226"/>
              <a:gd name="connsiteX1" fmla="*/ 3087064 w 4461271"/>
              <a:gd name="connsiteY1" fmla="*/ 64170 h 2919226"/>
              <a:gd name="connsiteX2" fmla="*/ 4445232 w 4461271"/>
              <a:gd name="connsiteY2" fmla="*/ 989204 h 2919226"/>
              <a:gd name="connsiteX3" fmla="*/ 4461271 w 4461271"/>
              <a:gd name="connsiteY3" fmla="*/ 2919226 h 2919226"/>
              <a:gd name="connsiteX4" fmla="*/ 4461271 w 4461271"/>
              <a:gd name="connsiteY4" fmla="*/ 2919226 h 2919226"/>
              <a:gd name="connsiteX5" fmla="*/ 0 w 4461271"/>
              <a:gd name="connsiteY5" fmla="*/ 2919226 h 2919226"/>
              <a:gd name="connsiteX6" fmla="*/ 0 w 4461271"/>
              <a:gd name="connsiteY6" fmla="*/ 2919226 h 2919226"/>
              <a:gd name="connsiteX7" fmla="*/ 3 w 4461271"/>
              <a:gd name="connsiteY7" fmla="*/ 908993 h 2919226"/>
              <a:gd name="connsiteX8" fmla="*/ 1277966 w 4461271"/>
              <a:gd name="connsiteY8" fmla="*/ 0 h 2919226"/>
              <a:gd name="connsiteX0" fmla="*/ 1422348 w 4461271"/>
              <a:gd name="connsiteY0" fmla="*/ 0 h 2903184"/>
              <a:gd name="connsiteX1" fmla="*/ 3087064 w 4461271"/>
              <a:gd name="connsiteY1" fmla="*/ 48128 h 2903184"/>
              <a:gd name="connsiteX2" fmla="*/ 4445232 w 4461271"/>
              <a:gd name="connsiteY2" fmla="*/ 973162 h 2903184"/>
              <a:gd name="connsiteX3" fmla="*/ 4461271 w 4461271"/>
              <a:gd name="connsiteY3" fmla="*/ 2903184 h 2903184"/>
              <a:gd name="connsiteX4" fmla="*/ 4461271 w 4461271"/>
              <a:gd name="connsiteY4" fmla="*/ 2903184 h 2903184"/>
              <a:gd name="connsiteX5" fmla="*/ 0 w 4461271"/>
              <a:gd name="connsiteY5" fmla="*/ 2903184 h 2903184"/>
              <a:gd name="connsiteX6" fmla="*/ 0 w 4461271"/>
              <a:gd name="connsiteY6" fmla="*/ 2903184 h 2903184"/>
              <a:gd name="connsiteX7" fmla="*/ 3 w 4461271"/>
              <a:gd name="connsiteY7" fmla="*/ 892951 h 2903184"/>
              <a:gd name="connsiteX8" fmla="*/ 1422348 w 4461271"/>
              <a:gd name="connsiteY8" fmla="*/ 0 h 2903184"/>
              <a:gd name="connsiteX0" fmla="*/ 1422348 w 4461271"/>
              <a:gd name="connsiteY0" fmla="*/ 64167 h 2967351"/>
              <a:gd name="connsiteX1" fmla="*/ 3071022 w 4461271"/>
              <a:gd name="connsiteY1" fmla="*/ 0 h 2967351"/>
              <a:gd name="connsiteX2" fmla="*/ 4445232 w 4461271"/>
              <a:gd name="connsiteY2" fmla="*/ 1037329 h 2967351"/>
              <a:gd name="connsiteX3" fmla="*/ 4461271 w 4461271"/>
              <a:gd name="connsiteY3" fmla="*/ 2967351 h 2967351"/>
              <a:gd name="connsiteX4" fmla="*/ 4461271 w 4461271"/>
              <a:gd name="connsiteY4" fmla="*/ 2967351 h 2967351"/>
              <a:gd name="connsiteX5" fmla="*/ 0 w 4461271"/>
              <a:gd name="connsiteY5" fmla="*/ 2967351 h 2967351"/>
              <a:gd name="connsiteX6" fmla="*/ 0 w 4461271"/>
              <a:gd name="connsiteY6" fmla="*/ 2967351 h 2967351"/>
              <a:gd name="connsiteX7" fmla="*/ 3 w 4461271"/>
              <a:gd name="connsiteY7" fmla="*/ 957118 h 2967351"/>
              <a:gd name="connsiteX8" fmla="*/ 1422348 w 4461271"/>
              <a:gd name="connsiteY8" fmla="*/ 64167 h 296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1271" h="2967351">
                <a:moveTo>
                  <a:pt x="1422348" y="64167"/>
                </a:moveTo>
                <a:lnTo>
                  <a:pt x="3071022" y="0"/>
                </a:lnTo>
                <a:lnTo>
                  <a:pt x="4445232" y="1037329"/>
                </a:lnTo>
                <a:lnTo>
                  <a:pt x="4461271" y="2967351"/>
                </a:lnTo>
                <a:lnTo>
                  <a:pt x="4461271" y="2967351"/>
                </a:lnTo>
                <a:lnTo>
                  <a:pt x="0" y="2967351"/>
                </a:lnTo>
                <a:lnTo>
                  <a:pt x="0" y="2967351"/>
                </a:lnTo>
                <a:cubicBezTo>
                  <a:pt x="1" y="2297273"/>
                  <a:pt x="2" y="1627196"/>
                  <a:pt x="3" y="957118"/>
                </a:cubicBezTo>
                <a:lnTo>
                  <a:pt x="1422348" y="64167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spAutoFit/>
          </a:bodyPr>
          <a:lstStyle/>
          <a:p>
            <a:pPr marL="342900" indent="-342900" algn="ctr"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§"/>
            </a:pPr>
            <a:endParaRPr lang="en-IN" b="1" dirty="0" err="1" smtClean="0">
              <a:solidFill>
                <a:schemeClr val="tx1"/>
              </a:solidFill>
            </a:endParaRPr>
          </a:p>
        </p:txBody>
      </p:sp>
      <p:sp>
        <p:nvSpPr>
          <p:cNvPr id="7" name="Snip Same Side Corner Rectangle 13"/>
          <p:cNvSpPr/>
          <p:nvPr/>
        </p:nvSpPr>
        <p:spPr>
          <a:xfrm rot="5400000">
            <a:off x="-710865" y="2421794"/>
            <a:ext cx="4461271" cy="2887141"/>
          </a:xfrm>
          <a:custGeom>
            <a:avLst/>
            <a:gdLst>
              <a:gd name="connsiteX0" fmla="*/ 572107 w 4461271"/>
              <a:gd name="connsiteY0" fmla="*/ 0 h 3432572"/>
              <a:gd name="connsiteX1" fmla="*/ 3889164 w 4461271"/>
              <a:gd name="connsiteY1" fmla="*/ 0 h 3432572"/>
              <a:gd name="connsiteX2" fmla="*/ 4461271 w 4461271"/>
              <a:gd name="connsiteY2" fmla="*/ 572107 h 3432572"/>
              <a:gd name="connsiteX3" fmla="*/ 4461271 w 4461271"/>
              <a:gd name="connsiteY3" fmla="*/ 3432572 h 3432572"/>
              <a:gd name="connsiteX4" fmla="*/ 4461271 w 4461271"/>
              <a:gd name="connsiteY4" fmla="*/ 3432572 h 3432572"/>
              <a:gd name="connsiteX5" fmla="*/ 0 w 4461271"/>
              <a:gd name="connsiteY5" fmla="*/ 3432572 h 3432572"/>
              <a:gd name="connsiteX6" fmla="*/ 0 w 4461271"/>
              <a:gd name="connsiteY6" fmla="*/ 3432572 h 3432572"/>
              <a:gd name="connsiteX7" fmla="*/ 0 w 4461271"/>
              <a:gd name="connsiteY7" fmla="*/ 572107 h 3432572"/>
              <a:gd name="connsiteX8" fmla="*/ 572107 w 4461271"/>
              <a:gd name="connsiteY8" fmla="*/ 0 h 3432572"/>
              <a:gd name="connsiteX0" fmla="*/ 572107 w 4461271"/>
              <a:gd name="connsiteY0" fmla="*/ 0 h 3432572"/>
              <a:gd name="connsiteX1" fmla="*/ 3889164 w 4461271"/>
              <a:gd name="connsiteY1" fmla="*/ 0 h 3432572"/>
              <a:gd name="connsiteX2" fmla="*/ 4461271 w 4461271"/>
              <a:gd name="connsiteY2" fmla="*/ 572107 h 3432572"/>
              <a:gd name="connsiteX3" fmla="*/ 4461271 w 4461271"/>
              <a:gd name="connsiteY3" fmla="*/ 3432572 h 3432572"/>
              <a:gd name="connsiteX4" fmla="*/ 4461271 w 4461271"/>
              <a:gd name="connsiteY4" fmla="*/ 3432572 h 3432572"/>
              <a:gd name="connsiteX5" fmla="*/ 0 w 4461271"/>
              <a:gd name="connsiteY5" fmla="*/ 3432572 h 3432572"/>
              <a:gd name="connsiteX6" fmla="*/ 0 w 4461271"/>
              <a:gd name="connsiteY6" fmla="*/ 3432572 h 3432572"/>
              <a:gd name="connsiteX7" fmla="*/ 3 w 4461271"/>
              <a:gd name="connsiteY7" fmla="*/ 1422339 h 3432572"/>
              <a:gd name="connsiteX8" fmla="*/ 572107 w 4461271"/>
              <a:gd name="connsiteY8" fmla="*/ 0 h 3432572"/>
              <a:gd name="connsiteX0" fmla="*/ 1630889 w 4461271"/>
              <a:gd name="connsiteY0" fmla="*/ 0 h 3448616"/>
              <a:gd name="connsiteX1" fmla="*/ 3889164 w 4461271"/>
              <a:gd name="connsiteY1" fmla="*/ 16044 h 3448616"/>
              <a:gd name="connsiteX2" fmla="*/ 4461271 w 4461271"/>
              <a:gd name="connsiteY2" fmla="*/ 588151 h 3448616"/>
              <a:gd name="connsiteX3" fmla="*/ 4461271 w 4461271"/>
              <a:gd name="connsiteY3" fmla="*/ 3448616 h 3448616"/>
              <a:gd name="connsiteX4" fmla="*/ 4461271 w 4461271"/>
              <a:gd name="connsiteY4" fmla="*/ 3448616 h 3448616"/>
              <a:gd name="connsiteX5" fmla="*/ 0 w 4461271"/>
              <a:gd name="connsiteY5" fmla="*/ 3448616 h 3448616"/>
              <a:gd name="connsiteX6" fmla="*/ 0 w 4461271"/>
              <a:gd name="connsiteY6" fmla="*/ 3448616 h 3448616"/>
              <a:gd name="connsiteX7" fmla="*/ 3 w 4461271"/>
              <a:gd name="connsiteY7" fmla="*/ 1438383 h 3448616"/>
              <a:gd name="connsiteX8" fmla="*/ 1630889 w 4461271"/>
              <a:gd name="connsiteY8" fmla="*/ 0 h 3448616"/>
              <a:gd name="connsiteX0" fmla="*/ 1630889 w 4461271"/>
              <a:gd name="connsiteY0" fmla="*/ 0 h 3448616"/>
              <a:gd name="connsiteX1" fmla="*/ 3022893 w 4461271"/>
              <a:gd name="connsiteY1" fmla="*/ 16044 h 3448616"/>
              <a:gd name="connsiteX2" fmla="*/ 4461271 w 4461271"/>
              <a:gd name="connsiteY2" fmla="*/ 588151 h 3448616"/>
              <a:gd name="connsiteX3" fmla="*/ 4461271 w 4461271"/>
              <a:gd name="connsiteY3" fmla="*/ 3448616 h 3448616"/>
              <a:gd name="connsiteX4" fmla="*/ 4461271 w 4461271"/>
              <a:gd name="connsiteY4" fmla="*/ 3448616 h 3448616"/>
              <a:gd name="connsiteX5" fmla="*/ 0 w 4461271"/>
              <a:gd name="connsiteY5" fmla="*/ 3448616 h 3448616"/>
              <a:gd name="connsiteX6" fmla="*/ 0 w 4461271"/>
              <a:gd name="connsiteY6" fmla="*/ 3448616 h 3448616"/>
              <a:gd name="connsiteX7" fmla="*/ 3 w 4461271"/>
              <a:gd name="connsiteY7" fmla="*/ 1438383 h 3448616"/>
              <a:gd name="connsiteX8" fmla="*/ 1630889 w 4461271"/>
              <a:gd name="connsiteY8" fmla="*/ 0 h 3448616"/>
              <a:gd name="connsiteX0" fmla="*/ 1630889 w 4461271"/>
              <a:gd name="connsiteY0" fmla="*/ 0 h 3448616"/>
              <a:gd name="connsiteX1" fmla="*/ 3022893 w 4461271"/>
              <a:gd name="connsiteY1" fmla="*/ 16044 h 3448616"/>
              <a:gd name="connsiteX2" fmla="*/ 4445232 w 4461271"/>
              <a:gd name="connsiteY2" fmla="*/ 1518594 h 3448616"/>
              <a:gd name="connsiteX3" fmla="*/ 4461271 w 4461271"/>
              <a:gd name="connsiteY3" fmla="*/ 3448616 h 3448616"/>
              <a:gd name="connsiteX4" fmla="*/ 4461271 w 4461271"/>
              <a:gd name="connsiteY4" fmla="*/ 3448616 h 3448616"/>
              <a:gd name="connsiteX5" fmla="*/ 0 w 4461271"/>
              <a:gd name="connsiteY5" fmla="*/ 3448616 h 3448616"/>
              <a:gd name="connsiteX6" fmla="*/ 0 w 4461271"/>
              <a:gd name="connsiteY6" fmla="*/ 3448616 h 3448616"/>
              <a:gd name="connsiteX7" fmla="*/ 3 w 4461271"/>
              <a:gd name="connsiteY7" fmla="*/ 1438383 h 3448616"/>
              <a:gd name="connsiteX8" fmla="*/ 1630889 w 4461271"/>
              <a:gd name="connsiteY8" fmla="*/ 0 h 3448616"/>
              <a:gd name="connsiteX0" fmla="*/ 1630889 w 4461271"/>
              <a:gd name="connsiteY0" fmla="*/ 0 h 3448616"/>
              <a:gd name="connsiteX1" fmla="*/ 3087064 w 4461271"/>
              <a:gd name="connsiteY1" fmla="*/ 593560 h 3448616"/>
              <a:gd name="connsiteX2" fmla="*/ 4445232 w 4461271"/>
              <a:gd name="connsiteY2" fmla="*/ 1518594 h 3448616"/>
              <a:gd name="connsiteX3" fmla="*/ 4461271 w 4461271"/>
              <a:gd name="connsiteY3" fmla="*/ 3448616 h 3448616"/>
              <a:gd name="connsiteX4" fmla="*/ 4461271 w 4461271"/>
              <a:gd name="connsiteY4" fmla="*/ 3448616 h 3448616"/>
              <a:gd name="connsiteX5" fmla="*/ 0 w 4461271"/>
              <a:gd name="connsiteY5" fmla="*/ 3448616 h 3448616"/>
              <a:gd name="connsiteX6" fmla="*/ 0 w 4461271"/>
              <a:gd name="connsiteY6" fmla="*/ 3448616 h 3448616"/>
              <a:gd name="connsiteX7" fmla="*/ 3 w 4461271"/>
              <a:gd name="connsiteY7" fmla="*/ 1438383 h 3448616"/>
              <a:gd name="connsiteX8" fmla="*/ 1630889 w 4461271"/>
              <a:gd name="connsiteY8" fmla="*/ 0 h 3448616"/>
              <a:gd name="connsiteX0" fmla="*/ 1277966 w 4461271"/>
              <a:gd name="connsiteY0" fmla="*/ 0 h 2919226"/>
              <a:gd name="connsiteX1" fmla="*/ 3087064 w 4461271"/>
              <a:gd name="connsiteY1" fmla="*/ 64170 h 2919226"/>
              <a:gd name="connsiteX2" fmla="*/ 4445232 w 4461271"/>
              <a:gd name="connsiteY2" fmla="*/ 989204 h 2919226"/>
              <a:gd name="connsiteX3" fmla="*/ 4461271 w 4461271"/>
              <a:gd name="connsiteY3" fmla="*/ 2919226 h 2919226"/>
              <a:gd name="connsiteX4" fmla="*/ 4461271 w 4461271"/>
              <a:gd name="connsiteY4" fmla="*/ 2919226 h 2919226"/>
              <a:gd name="connsiteX5" fmla="*/ 0 w 4461271"/>
              <a:gd name="connsiteY5" fmla="*/ 2919226 h 2919226"/>
              <a:gd name="connsiteX6" fmla="*/ 0 w 4461271"/>
              <a:gd name="connsiteY6" fmla="*/ 2919226 h 2919226"/>
              <a:gd name="connsiteX7" fmla="*/ 3 w 4461271"/>
              <a:gd name="connsiteY7" fmla="*/ 908993 h 2919226"/>
              <a:gd name="connsiteX8" fmla="*/ 1277966 w 4461271"/>
              <a:gd name="connsiteY8" fmla="*/ 0 h 2919226"/>
              <a:gd name="connsiteX0" fmla="*/ 1422348 w 4461271"/>
              <a:gd name="connsiteY0" fmla="*/ 0 h 2903184"/>
              <a:gd name="connsiteX1" fmla="*/ 3087064 w 4461271"/>
              <a:gd name="connsiteY1" fmla="*/ 48128 h 2903184"/>
              <a:gd name="connsiteX2" fmla="*/ 4445232 w 4461271"/>
              <a:gd name="connsiteY2" fmla="*/ 973162 h 2903184"/>
              <a:gd name="connsiteX3" fmla="*/ 4461271 w 4461271"/>
              <a:gd name="connsiteY3" fmla="*/ 2903184 h 2903184"/>
              <a:gd name="connsiteX4" fmla="*/ 4461271 w 4461271"/>
              <a:gd name="connsiteY4" fmla="*/ 2903184 h 2903184"/>
              <a:gd name="connsiteX5" fmla="*/ 0 w 4461271"/>
              <a:gd name="connsiteY5" fmla="*/ 2903184 h 2903184"/>
              <a:gd name="connsiteX6" fmla="*/ 0 w 4461271"/>
              <a:gd name="connsiteY6" fmla="*/ 2903184 h 2903184"/>
              <a:gd name="connsiteX7" fmla="*/ 3 w 4461271"/>
              <a:gd name="connsiteY7" fmla="*/ 892951 h 2903184"/>
              <a:gd name="connsiteX8" fmla="*/ 1422348 w 4461271"/>
              <a:gd name="connsiteY8" fmla="*/ 0 h 2903184"/>
              <a:gd name="connsiteX0" fmla="*/ 1422348 w 4461271"/>
              <a:gd name="connsiteY0" fmla="*/ 0 h 2887141"/>
              <a:gd name="connsiteX1" fmla="*/ 3087064 w 4461271"/>
              <a:gd name="connsiteY1" fmla="*/ 32085 h 2887141"/>
              <a:gd name="connsiteX2" fmla="*/ 4445232 w 4461271"/>
              <a:gd name="connsiteY2" fmla="*/ 957119 h 2887141"/>
              <a:gd name="connsiteX3" fmla="*/ 4461271 w 4461271"/>
              <a:gd name="connsiteY3" fmla="*/ 2887141 h 2887141"/>
              <a:gd name="connsiteX4" fmla="*/ 4461271 w 4461271"/>
              <a:gd name="connsiteY4" fmla="*/ 2887141 h 2887141"/>
              <a:gd name="connsiteX5" fmla="*/ 0 w 4461271"/>
              <a:gd name="connsiteY5" fmla="*/ 2887141 h 2887141"/>
              <a:gd name="connsiteX6" fmla="*/ 0 w 4461271"/>
              <a:gd name="connsiteY6" fmla="*/ 2887141 h 2887141"/>
              <a:gd name="connsiteX7" fmla="*/ 3 w 4461271"/>
              <a:gd name="connsiteY7" fmla="*/ 876908 h 2887141"/>
              <a:gd name="connsiteX8" fmla="*/ 1422348 w 4461271"/>
              <a:gd name="connsiteY8" fmla="*/ 0 h 2887141"/>
              <a:gd name="connsiteX0" fmla="*/ 1422348 w 4461271"/>
              <a:gd name="connsiteY0" fmla="*/ 64168 h 2951309"/>
              <a:gd name="connsiteX1" fmla="*/ 3087064 w 4461271"/>
              <a:gd name="connsiteY1" fmla="*/ 0 h 2951309"/>
              <a:gd name="connsiteX2" fmla="*/ 4445232 w 4461271"/>
              <a:gd name="connsiteY2" fmla="*/ 1021287 h 2951309"/>
              <a:gd name="connsiteX3" fmla="*/ 4461271 w 4461271"/>
              <a:gd name="connsiteY3" fmla="*/ 2951309 h 2951309"/>
              <a:gd name="connsiteX4" fmla="*/ 4461271 w 4461271"/>
              <a:gd name="connsiteY4" fmla="*/ 2951309 h 2951309"/>
              <a:gd name="connsiteX5" fmla="*/ 0 w 4461271"/>
              <a:gd name="connsiteY5" fmla="*/ 2951309 h 2951309"/>
              <a:gd name="connsiteX6" fmla="*/ 0 w 4461271"/>
              <a:gd name="connsiteY6" fmla="*/ 2951309 h 2951309"/>
              <a:gd name="connsiteX7" fmla="*/ 3 w 4461271"/>
              <a:gd name="connsiteY7" fmla="*/ 941076 h 2951309"/>
              <a:gd name="connsiteX8" fmla="*/ 1422348 w 4461271"/>
              <a:gd name="connsiteY8" fmla="*/ 64168 h 2951309"/>
              <a:gd name="connsiteX0" fmla="*/ 1422348 w 4461271"/>
              <a:gd name="connsiteY0" fmla="*/ 0 h 2887141"/>
              <a:gd name="connsiteX1" fmla="*/ 3103106 w 4461271"/>
              <a:gd name="connsiteY1" fmla="*/ 1 h 2887141"/>
              <a:gd name="connsiteX2" fmla="*/ 4445232 w 4461271"/>
              <a:gd name="connsiteY2" fmla="*/ 957119 h 2887141"/>
              <a:gd name="connsiteX3" fmla="*/ 4461271 w 4461271"/>
              <a:gd name="connsiteY3" fmla="*/ 2887141 h 2887141"/>
              <a:gd name="connsiteX4" fmla="*/ 4461271 w 4461271"/>
              <a:gd name="connsiteY4" fmla="*/ 2887141 h 2887141"/>
              <a:gd name="connsiteX5" fmla="*/ 0 w 4461271"/>
              <a:gd name="connsiteY5" fmla="*/ 2887141 h 2887141"/>
              <a:gd name="connsiteX6" fmla="*/ 0 w 4461271"/>
              <a:gd name="connsiteY6" fmla="*/ 2887141 h 2887141"/>
              <a:gd name="connsiteX7" fmla="*/ 3 w 4461271"/>
              <a:gd name="connsiteY7" fmla="*/ 876908 h 2887141"/>
              <a:gd name="connsiteX8" fmla="*/ 1422348 w 4461271"/>
              <a:gd name="connsiteY8" fmla="*/ 0 h 2887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1271" h="2887141">
                <a:moveTo>
                  <a:pt x="1422348" y="0"/>
                </a:moveTo>
                <a:lnTo>
                  <a:pt x="3103106" y="1"/>
                </a:lnTo>
                <a:lnTo>
                  <a:pt x="4445232" y="957119"/>
                </a:lnTo>
                <a:lnTo>
                  <a:pt x="4461271" y="2887141"/>
                </a:lnTo>
                <a:lnTo>
                  <a:pt x="4461271" y="2887141"/>
                </a:lnTo>
                <a:lnTo>
                  <a:pt x="0" y="2887141"/>
                </a:lnTo>
                <a:lnTo>
                  <a:pt x="0" y="2887141"/>
                </a:lnTo>
                <a:cubicBezTo>
                  <a:pt x="1" y="2217063"/>
                  <a:pt x="2" y="1546986"/>
                  <a:pt x="3" y="876908"/>
                </a:cubicBezTo>
                <a:lnTo>
                  <a:pt x="142234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spAutoFit/>
          </a:bodyPr>
          <a:lstStyle/>
          <a:p>
            <a:pPr marL="342900" indent="-342900" algn="ctr"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§"/>
            </a:pPr>
            <a:endParaRPr lang="en-IN" b="1" dirty="0" err="1" smtClean="0">
              <a:solidFill>
                <a:schemeClr val="tx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269557"/>
            <a:ext cx="9144000" cy="49244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 baseline="0">
                <a:solidFill>
                  <a:srgbClr val="D12435"/>
                </a:solidFill>
                <a:latin typeface="Calibri" panose="020F0502020204030204" pitchFamily="34" charset="0"/>
                <a:ea typeface="MS PGothic" pitchFamily="34" charset="-128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457113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</a:defRPr>
            </a:lvl6pPr>
            <a:lvl7pPr marL="914226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</a:defRPr>
            </a:lvl7pPr>
            <a:lvl8pPr marL="1371341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</a:defRPr>
            </a:lvl8pPr>
            <a:lvl9pPr marL="1828453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3200" dirty="0" smtClean="0">
                <a:latin typeface="+mj-lt"/>
              </a:rPr>
              <a:t>Map Preparation Methodology</a:t>
            </a:r>
            <a:endParaRPr lang="en-IN" altLang="en-US" sz="3200" dirty="0" smtClean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5558" y="2419508"/>
            <a:ext cx="2209800" cy="236988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spAutoFit/>
          </a:bodyPr>
          <a:lstStyle/>
          <a:p>
            <a:pPr>
              <a:spcBef>
                <a:spcPts val="1200"/>
              </a:spcBef>
              <a:buClr>
                <a:schemeClr val="tx2"/>
              </a:buClr>
            </a:pPr>
            <a:r>
              <a:rPr lang="en-IN" b="1" dirty="0" smtClean="0">
                <a:solidFill>
                  <a:schemeClr val="tx1"/>
                </a:solidFill>
              </a:rPr>
              <a:t>Input</a:t>
            </a:r>
          </a:p>
          <a:p>
            <a:pPr marL="546100" indent="-273050">
              <a:spcBef>
                <a:spcPts val="120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IN" b="1" dirty="0" smtClean="0">
                <a:solidFill>
                  <a:schemeClr val="tx1"/>
                </a:solidFill>
              </a:rPr>
              <a:t>Cadastral Map</a:t>
            </a:r>
          </a:p>
          <a:p>
            <a:pPr marL="546100" indent="-273050">
              <a:spcBef>
                <a:spcPts val="120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IN" b="1" dirty="0" smtClean="0">
                <a:solidFill>
                  <a:schemeClr val="tx1"/>
                </a:solidFill>
              </a:rPr>
              <a:t>Survey of India Map</a:t>
            </a:r>
          </a:p>
          <a:p>
            <a:pPr marL="546100" indent="-273050">
              <a:spcBef>
                <a:spcPts val="120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IN" b="1" dirty="0" smtClean="0">
                <a:solidFill>
                  <a:schemeClr val="tx1"/>
                </a:solidFill>
              </a:rPr>
              <a:t>Satellite Data</a:t>
            </a:r>
          </a:p>
          <a:p>
            <a:pPr marL="546100" indent="-273050">
              <a:spcBef>
                <a:spcPts val="120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IN" b="1" dirty="0" smtClean="0">
                <a:solidFill>
                  <a:schemeClr val="tx1"/>
                </a:solidFill>
              </a:rPr>
              <a:t>Survey</a:t>
            </a:r>
          </a:p>
        </p:txBody>
      </p:sp>
      <p:sp>
        <p:nvSpPr>
          <p:cNvPr id="10" name="Rectangle 9"/>
          <p:cNvSpPr/>
          <p:nvPr/>
        </p:nvSpPr>
        <p:spPr>
          <a:xfrm>
            <a:off x="6917943" y="1697296"/>
            <a:ext cx="2250030" cy="430887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spAutoFit/>
          </a:bodyPr>
          <a:lstStyle/>
          <a:p>
            <a:pPr>
              <a:spcBef>
                <a:spcPts val="1200"/>
              </a:spcBef>
              <a:buClr>
                <a:schemeClr val="tx2"/>
              </a:buClr>
            </a:pPr>
            <a:r>
              <a:rPr lang="en-IN" b="1" dirty="0" smtClean="0">
                <a:solidFill>
                  <a:schemeClr val="tx1"/>
                </a:solidFill>
              </a:rPr>
              <a:t>Output</a:t>
            </a:r>
          </a:p>
          <a:p>
            <a:pPr marL="546100" indent="-273050">
              <a:spcBef>
                <a:spcPts val="120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IN" b="1" dirty="0" smtClean="0">
                <a:solidFill>
                  <a:schemeClr val="tx1"/>
                </a:solidFill>
              </a:rPr>
              <a:t>Indicative Land Use</a:t>
            </a:r>
          </a:p>
          <a:p>
            <a:pPr marL="546100" indent="-273050">
              <a:spcBef>
                <a:spcPts val="120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IN" b="1" dirty="0" smtClean="0">
                <a:solidFill>
                  <a:schemeClr val="tx1"/>
                </a:solidFill>
              </a:rPr>
              <a:t>Infrastructure Mapping</a:t>
            </a:r>
          </a:p>
          <a:p>
            <a:pPr marL="546100" indent="-273050">
              <a:spcBef>
                <a:spcPts val="120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IN" b="1" dirty="0" smtClean="0">
                <a:solidFill>
                  <a:schemeClr val="tx1"/>
                </a:solidFill>
              </a:rPr>
              <a:t>Exiting and proposed Asset Mapping</a:t>
            </a:r>
          </a:p>
          <a:p>
            <a:pPr marL="546100" indent="-273050">
              <a:spcBef>
                <a:spcPts val="120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IN" b="1" dirty="0" smtClean="0">
                <a:solidFill>
                  <a:schemeClr val="tx1"/>
                </a:solidFill>
              </a:rPr>
              <a:t>Government and private land ownership</a:t>
            </a:r>
          </a:p>
        </p:txBody>
      </p:sp>
      <p:sp>
        <p:nvSpPr>
          <p:cNvPr id="11" name="Oval 10"/>
          <p:cNvSpPr/>
          <p:nvPr/>
        </p:nvSpPr>
        <p:spPr>
          <a:xfrm>
            <a:off x="3049741" y="2316916"/>
            <a:ext cx="3044518" cy="298144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spAutoFit/>
          </a:bodyPr>
          <a:lstStyle/>
          <a:p>
            <a:pPr marL="342900" indent="-342900" algn="ctr"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§"/>
            </a:pPr>
            <a:endParaRPr lang="en-IN" b="1" dirty="0" err="1" smtClean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23656" y="3020736"/>
            <a:ext cx="2677076" cy="166199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r>
              <a:rPr lang="en-IN" b="1" dirty="0" smtClean="0"/>
              <a:t>Process</a:t>
            </a:r>
          </a:p>
          <a:p>
            <a:pPr marL="285750" indent="-28575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IN" b="1" dirty="0"/>
              <a:t>Image mosaicking</a:t>
            </a:r>
          </a:p>
          <a:p>
            <a:pPr marL="285750" indent="-28575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IN" b="1" dirty="0"/>
              <a:t>Image processing</a:t>
            </a:r>
          </a:p>
          <a:p>
            <a:pPr marL="285750" indent="-28575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IN" b="1" dirty="0" smtClean="0"/>
              <a:t>Geo referencing</a:t>
            </a:r>
          </a:p>
          <a:p>
            <a:pPr marL="285750" indent="-28575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IN" b="1" dirty="0" smtClean="0"/>
              <a:t>Digitization</a:t>
            </a:r>
          </a:p>
          <a:p>
            <a:pPr marL="285750" indent="-28575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IN" b="1" dirty="0"/>
              <a:t>A</a:t>
            </a:r>
            <a:r>
              <a:rPr lang="en-IN" b="1" dirty="0" smtClean="0"/>
              <a:t>ttribution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208020" y="790337"/>
            <a:ext cx="8859780" cy="733663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spAutoFit/>
          </a:bodyPr>
          <a:lstStyle/>
          <a:p>
            <a:pPr algn="ctr">
              <a:spcBef>
                <a:spcPts val="1200"/>
              </a:spcBef>
              <a:buClr>
                <a:schemeClr val="tx2"/>
              </a:buClr>
            </a:pPr>
            <a:r>
              <a:rPr lang="en-IN" b="1" dirty="0" smtClean="0">
                <a:solidFill>
                  <a:schemeClr val="tx1"/>
                </a:solidFill>
              </a:rPr>
              <a:t>Time period required three months with 23 Technical People for 450 villages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2400" y="6246085"/>
            <a:ext cx="8859781" cy="3833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+mn-lt"/>
              </a:rPr>
              <a:t>Scale of Map : Village Map 1:4,000 &amp; Cluster Map 1: 25,000</a:t>
            </a:r>
          </a:p>
        </p:txBody>
      </p:sp>
      <p:pic>
        <p:nvPicPr>
          <p:cNvPr id="15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93148"/>
            <a:ext cx="5334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73124" y="169494"/>
            <a:ext cx="599439" cy="42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7168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261"/>
            <a:ext cx="9144000" cy="553998"/>
          </a:xfrm>
        </p:spPr>
        <p:txBody>
          <a:bodyPr/>
          <a:lstStyle/>
          <a:p>
            <a:pPr algn="ctr"/>
            <a:r>
              <a:rPr lang="en-IN" sz="3600" dirty="0" smtClean="0">
                <a:latin typeface="+mj-lt"/>
              </a:rPr>
              <a:t>Spatial Plan</a:t>
            </a:r>
            <a:endParaRPr lang="en-IN" sz="3600" dirty="0"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D5F8E4-7B8A-4371-A063-75615DA2531E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grpSp>
        <p:nvGrpSpPr>
          <p:cNvPr id="9" name="Group 167"/>
          <p:cNvGrpSpPr>
            <a:grpSpLocks/>
          </p:cNvGrpSpPr>
          <p:nvPr/>
        </p:nvGrpSpPr>
        <p:grpSpPr bwMode="auto">
          <a:xfrm>
            <a:off x="3195725" y="762000"/>
            <a:ext cx="4881475" cy="5544656"/>
            <a:chOff x="11321480" y="1011343"/>
            <a:chExt cx="9465709" cy="9561081"/>
          </a:xfrm>
        </p:grpSpPr>
        <p:sp>
          <p:nvSpPr>
            <p:cNvPr id="12" name="TextBox 27"/>
            <p:cNvSpPr txBox="1">
              <a:spLocks noChangeArrowheads="1"/>
            </p:cNvSpPr>
            <p:nvPr/>
          </p:nvSpPr>
          <p:spPr bwMode="auto">
            <a:xfrm>
              <a:off x="15604020" y="9592008"/>
              <a:ext cx="3147239" cy="5429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>
              <a:spAutoFit/>
            </a:bodyPr>
            <a:lstStyle/>
            <a:p>
              <a:r>
                <a:rPr lang="en-US" altLang="en-US" sz="1400" dirty="0">
                  <a:latin typeface="Swis721 BlkCn BT"/>
                </a:rPr>
                <a:t>GP map</a:t>
              </a:r>
            </a:p>
          </p:txBody>
        </p:sp>
        <p:pic>
          <p:nvPicPr>
            <p:cNvPr id="19" name="Picture 6" descr="D:\MASTER PLAN FOR MP\MAPS\For Presentation\MAPS\Basemap ward.jp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1321480" y="8611593"/>
              <a:ext cx="3675656" cy="1960831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 fov="0">
                <a:rot lat="19500000" lon="2700000" rev="18000000"/>
              </a:camera>
              <a:lightRig rig="threePt" dir="t"/>
            </a:scene3d>
            <a:sp3d extrusionH="63500" contourW="6350" prstMaterial="matte">
              <a:bevelT w="0" h="0"/>
              <a:extrusionClr>
                <a:schemeClr val="bg1">
                  <a:lumMod val="75000"/>
                </a:schemeClr>
              </a:extrusionClr>
              <a:contourClr>
                <a:schemeClr val="tx1"/>
              </a:contourClr>
            </a:sp3d>
          </p:spPr>
        </p:pic>
        <p:sp>
          <p:nvSpPr>
            <p:cNvPr id="15" name="TextBox 23"/>
            <p:cNvSpPr txBox="1">
              <a:spLocks noChangeArrowheads="1"/>
            </p:cNvSpPr>
            <p:nvPr/>
          </p:nvSpPr>
          <p:spPr bwMode="auto">
            <a:xfrm>
              <a:off x="15458110" y="8272511"/>
              <a:ext cx="5329079" cy="5429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>
              <a:spAutoFit/>
            </a:bodyPr>
            <a:lstStyle/>
            <a:p>
              <a:r>
                <a:rPr lang="en-US" altLang="en-US" sz="1400" dirty="0">
                  <a:latin typeface="Swis721 BlkCn BT"/>
                </a:rPr>
                <a:t>Cadastral Map superimposition   </a:t>
              </a:r>
            </a:p>
          </p:txBody>
        </p:sp>
        <p:pic>
          <p:nvPicPr>
            <p:cNvPr id="17" name="Picture 16" descr="C:\Documents and Settings\ups15\Desktop\Picture1_z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11405938" y="7266282"/>
              <a:ext cx="3690540" cy="1968772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 fov="0">
                <a:rot lat="19500000" lon="2700000" rev="18000000"/>
              </a:camera>
              <a:lightRig rig="threePt" dir="t"/>
            </a:scene3d>
            <a:sp3d extrusionH="63500" contourW="6350" prstMaterial="matte">
              <a:bevelT w="0" h="0"/>
              <a:extrusionClr>
                <a:schemeClr val="bg1">
                  <a:lumMod val="75000"/>
                </a:schemeClr>
              </a:extrusionClr>
              <a:contourClr>
                <a:schemeClr val="tx1"/>
              </a:contourClr>
            </a:sp3d>
          </p:spPr>
        </p:pic>
        <p:pic>
          <p:nvPicPr>
            <p:cNvPr id="16" name="Picture 2" descr="D:\MASTER PLAN FOR MP\MAPS\For Presentation\Google image.jp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11505280" y="5949366"/>
              <a:ext cx="3675656" cy="2310444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/>
            <a:scene3d>
              <a:camera prst="perspectiveRelaxed" fov="0">
                <a:rot lat="19500000" lon="2700000" rev="18000000"/>
              </a:camera>
              <a:lightRig rig="threePt" dir="t"/>
            </a:scene3d>
            <a:sp3d extrusionH="63500" contourW="6350" prstMaterial="matte">
              <a:bevelT w="0" h="0"/>
              <a:extrusionClr>
                <a:schemeClr val="bg1">
                  <a:lumMod val="75000"/>
                </a:schemeClr>
              </a:extrusionClr>
              <a:contourClr>
                <a:schemeClr val="tx1"/>
              </a:contourClr>
            </a:sp3d>
          </p:spPr>
        </p:pic>
        <p:sp>
          <p:nvSpPr>
            <p:cNvPr id="23" name="TextBox 23"/>
            <p:cNvSpPr txBox="1">
              <a:spLocks noChangeArrowheads="1"/>
            </p:cNvSpPr>
            <p:nvPr/>
          </p:nvSpPr>
          <p:spPr bwMode="auto">
            <a:xfrm>
              <a:off x="15730260" y="7021549"/>
              <a:ext cx="3486048" cy="5429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>
              <a:spAutoFit/>
            </a:bodyPr>
            <a:lstStyle/>
            <a:p>
              <a:r>
                <a:rPr lang="en-US" altLang="en-US" sz="1400" dirty="0">
                  <a:latin typeface="Swis721 BlkCn BT"/>
                </a:rPr>
                <a:t>Satellite Imagery</a:t>
              </a:r>
            </a:p>
          </p:txBody>
        </p:sp>
        <p:sp>
          <p:nvSpPr>
            <p:cNvPr id="11" name="TextBox 23"/>
            <p:cNvSpPr txBox="1">
              <a:spLocks noChangeArrowheads="1"/>
            </p:cNvSpPr>
            <p:nvPr/>
          </p:nvSpPr>
          <p:spPr bwMode="auto">
            <a:xfrm>
              <a:off x="15838548" y="5821172"/>
              <a:ext cx="4089533" cy="5429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>
              <a:spAutoFit/>
            </a:bodyPr>
            <a:lstStyle/>
            <a:p>
              <a:r>
                <a:rPr lang="en-US" altLang="en-US" sz="1400" dirty="0">
                  <a:latin typeface="Swis721 BlkCn BT"/>
                </a:rPr>
                <a:t>Base Map</a:t>
              </a:r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11469050" y="5028114"/>
              <a:ext cx="3671545" cy="1958638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 fov="0">
                <a:rot lat="19500000" lon="2700000" rev="18000000"/>
              </a:camera>
              <a:lightRig rig="threePt" dir="t"/>
            </a:scene3d>
            <a:sp3d extrusionH="63500" contourW="6350" prstMaterial="matte">
              <a:bevelT w="0" h="0"/>
              <a:extrusionClr>
                <a:schemeClr val="bg1">
                  <a:lumMod val="75000"/>
                </a:schemeClr>
              </a:extrusionClr>
              <a:contourClr>
                <a:schemeClr val="tx1"/>
              </a:contourClr>
            </a:sp3d>
          </p:spPr>
        </p:pic>
        <p:sp>
          <p:nvSpPr>
            <p:cNvPr id="10" name="TextBox 24"/>
            <p:cNvSpPr txBox="1">
              <a:spLocks noChangeArrowheads="1"/>
            </p:cNvSpPr>
            <p:nvPr/>
          </p:nvSpPr>
          <p:spPr bwMode="auto">
            <a:xfrm>
              <a:off x="15790479" y="3584819"/>
              <a:ext cx="3147238" cy="5429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>
              <a:spAutoFit/>
            </a:bodyPr>
            <a:lstStyle/>
            <a:p>
              <a:r>
                <a:rPr lang="en-US" altLang="en-US" sz="1400">
                  <a:latin typeface="Swis721 BlkCn BT"/>
                </a:rPr>
                <a:t>Thematic Maps </a:t>
              </a:r>
            </a:p>
          </p:txBody>
        </p:sp>
        <p:sp>
          <p:nvSpPr>
            <p:cNvPr id="13" name="TextBox 29"/>
            <p:cNvSpPr txBox="1">
              <a:spLocks noChangeArrowheads="1"/>
            </p:cNvSpPr>
            <p:nvPr/>
          </p:nvSpPr>
          <p:spPr bwMode="auto">
            <a:xfrm>
              <a:off x="15789294" y="4752534"/>
              <a:ext cx="4473384" cy="5429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>
              <a:spAutoFit/>
            </a:bodyPr>
            <a:lstStyle/>
            <a:p>
              <a:r>
                <a:rPr lang="en-US" altLang="en-US" sz="1400">
                  <a:latin typeface="Swis721 BlkCn BT"/>
                </a:rPr>
                <a:t>Existing Land Use Map</a:t>
              </a:r>
            </a:p>
          </p:txBody>
        </p:sp>
        <p:sp>
          <p:nvSpPr>
            <p:cNvPr id="14" name="TextBox 149"/>
            <p:cNvSpPr txBox="1">
              <a:spLocks noChangeArrowheads="1"/>
            </p:cNvSpPr>
            <p:nvPr/>
          </p:nvSpPr>
          <p:spPr bwMode="auto">
            <a:xfrm>
              <a:off x="15979023" y="2381171"/>
              <a:ext cx="3237285" cy="5429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3" tIns="45716" rIns="91433" bIns="45716">
              <a:spAutoFit/>
            </a:bodyPr>
            <a:lstStyle/>
            <a:p>
              <a:r>
                <a:rPr lang="en-US" altLang="en-US" sz="1400">
                  <a:latin typeface="Swis721 BlkCn BT"/>
                </a:rPr>
                <a:t>Proposal Maps </a:t>
              </a:r>
            </a:p>
          </p:txBody>
        </p:sp>
        <p:pic>
          <p:nvPicPr>
            <p:cNvPr id="20" name="Picture 7" descr="D:\MASTER PLAN FOR MP\MAPS\For Presentation\MAPS\LULC.jpg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11441850" y="3786363"/>
              <a:ext cx="3675656" cy="2131339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 fov="0">
                <a:rot lat="19500000" lon="2700000" rev="18000000"/>
              </a:camera>
              <a:lightRig rig="threePt" dir="t"/>
            </a:scene3d>
            <a:sp3d extrusionH="63500" contourW="6350" prstMaterial="matte">
              <a:bevelT w="0" h="0"/>
              <a:extrusionClr>
                <a:schemeClr val="bg1">
                  <a:lumMod val="75000"/>
                </a:schemeClr>
              </a:extrusionClr>
              <a:contourClr>
                <a:schemeClr val="tx1"/>
              </a:contourClr>
            </a:sp3d>
          </p:spPr>
        </p:pic>
        <p:pic>
          <p:nvPicPr>
            <p:cNvPr id="21" name="Picture 4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>
              <a:off x="11441850" y="2787275"/>
              <a:ext cx="3671545" cy="1958638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 fov="0">
                <a:rot lat="19500000" lon="2700000" rev="18000000"/>
              </a:camera>
              <a:lightRig rig="threePt" dir="t"/>
            </a:scene3d>
            <a:sp3d extrusionH="63500" contourW="6350" prstMaterial="matte">
              <a:bevelT w="0" h="0"/>
              <a:extrusionClr>
                <a:schemeClr val="bg1">
                  <a:lumMod val="75000"/>
                </a:schemeClr>
              </a:extrusionClr>
              <a:contourClr>
                <a:schemeClr val="tx1"/>
              </a:contourClr>
            </a:sp3d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8" cstate="print"/>
            <a:stretch>
              <a:fillRect/>
            </a:stretch>
          </p:blipFill>
          <p:spPr bwMode="auto">
            <a:xfrm>
              <a:off x="11802547" y="1011343"/>
              <a:ext cx="3437675" cy="3168337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 fov="0">
                <a:rot lat="19500000" lon="2700000" rev="18000000"/>
              </a:camera>
              <a:lightRig rig="threePt" dir="t"/>
            </a:scene3d>
            <a:sp3d extrusionH="63500" contourW="6350" prstMaterial="matte">
              <a:bevelT w="0" h="0"/>
              <a:extrusionClr>
                <a:schemeClr val="bg1">
                  <a:lumMod val="75000"/>
                </a:schemeClr>
              </a:extrusionClr>
              <a:contourClr>
                <a:schemeClr val="tx1"/>
              </a:contourClr>
            </a:sp3d>
          </p:spPr>
        </p:pic>
      </p:grpSp>
      <p:pic>
        <p:nvPicPr>
          <p:cNvPr id="25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8600" y="76201"/>
            <a:ext cx="5334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392161" y="259493"/>
            <a:ext cx="599439" cy="42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4323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43AF385-F148-4AD6-ACF2-D0673B37CC08}" type="slidenum">
              <a:rPr lang="en-US" altLang="en-US" smtClean="0"/>
              <a:pPr/>
              <a:t>15</a:t>
            </a:fld>
            <a:endParaRPr lang="en-US" altLang="en-US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 bwMode="auto">
          <a:xfrm>
            <a:off x="0" y="284947"/>
            <a:ext cx="9085263" cy="461665"/>
          </a:xfrm>
          <a:noFill/>
          <a:ln>
            <a:miter lim="800000"/>
            <a:headEnd/>
            <a:tailEnd/>
          </a:ln>
        </p:spPr>
        <p:txBody>
          <a:bodyPr vert="horz" numCol="1" compatLnSpc="1">
            <a:prstTxWarp prst="textNoShape">
              <a:avLst/>
            </a:prstTxWarp>
          </a:bodyPr>
          <a:lstStyle/>
          <a:p>
            <a:pPr algn="ctr"/>
            <a:r>
              <a:rPr lang="en-IN" sz="3000" dirty="0" err="1" smtClean="0">
                <a:latin typeface="+mj-lt"/>
              </a:rPr>
              <a:t>Rykal</a:t>
            </a:r>
            <a:r>
              <a:rPr lang="en-IN" sz="3000" dirty="0" smtClean="0">
                <a:latin typeface="+mj-lt"/>
              </a:rPr>
              <a:t> Cluster: Administrative Boundary</a:t>
            </a:r>
          </a:p>
        </p:txBody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76201"/>
            <a:ext cx="5334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92161" y="259493"/>
            <a:ext cx="599439" cy="42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 descr="slid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785793"/>
            <a:ext cx="8075507" cy="57150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 bwMode="auto">
          <a:xfrm>
            <a:off x="0" y="269557"/>
            <a:ext cx="9085263" cy="492443"/>
          </a:xfrm>
          <a:noFill/>
          <a:ln>
            <a:miter lim="800000"/>
            <a:headEnd/>
            <a:tailEnd/>
          </a:ln>
        </p:spPr>
        <p:txBody>
          <a:bodyPr vert="horz" numCol="1" compatLnSpc="1">
            <a:prstTxWarp prst="textNoShape">
              <a:avLst/>
            </a:prstTxWarp>
          </a:bodyPr>
          <a:lstStyle/>
          <a:p>
            <a:pPr algn="ctr"/>
            <a:r>
              <a:rPr lang="en-IN" sz="3200" dirty="0" err="1" smtClean="0">
                <a:latin typeface="+mj-lt"/>
              </a:rPr>
              <a:t>Rykal</a:t>
            </a:r>
            <a:r>
              <a:rPr lang="en-IN" sz="3200" dirty="0" smtClean="0">
                <a:latin typeface="+mj-lt"/>
              </a:rPr>
              <a:t> Cluster: Cadastral Map</a:t>
            </a:r>
          </a:p>
        </p:txBody>
      </p:sp>
      <p:sp>
        <p:nvSpPr>
          <p:cNvPr id="4608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EE14086-85A8-4B5A-B6D5-0122E23031E1}" type="slidenum">
              <a:rPr lang="en-US" altLang="en-US" smtClean="0"/>
              <a:pPr/>
              <a:t>16</a:t>
            </a:fld>
            <a:endParaRPr lang="en-US" altLang="en-US" smtClean="0"/>
          </a:p>
        </p:txBody>
      </p:sp>
      <p:pic>
        <p:nvPicPr>
          <p:cNvPr id="46084" name="Picture 6" descr="C:\Users\sys\Desktop\Spatial Plannin gPPT\ca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631" y="955356"/>
            <a:ext cx="7848000" cy="5050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231" y="71121"/>
            <a:ext cx="5334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07242" y="239077"/>
            <a:ext cx="599439" cy="42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2A1612D-F6CF-437F-9CFB-F1935918753A}" type="slidenum">
              <a:rPr lang="en-US" altLang="en-US" smtClean="0"/>
              <a:pPr/>
              <a:t>17</a:t>
            </a:fld>
            <a:endParaRPr lang="en-US" altLang="en-US" smtClean="0"/>
          </a:p>
        </p:txBody>
      </p:sp>
      <p:pic>
        <p:nvPicPr>
          <p:cNvPr id="59395" name="Picture 2" descr="C:\Users\sys\Desktop\Spatial Plannin gPPT\AU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14400"/>
            <a:ext cx="7848600" cy="5700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" y="76201"/>
            <a:ext cx="5334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01050" y="264573"/>
            <a:ext cx="599439" cy="42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" y="269557"/>
            <a:ext cx="9144000" cy="49244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 baseline="0">
                <a:solidFill>
                  <a:srgbClr val="D12435"/>
                </a:solidFill>
                <a:latin typeface="Calibri" panose="020F0502020204030204" pitchFamily="34" charset="0"/>
                <a:ea typeface="MS PGothic" pitchFamily="34" charset="-128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457113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</a:defRPr>
            </a:lvl6pPr>
            <a:lvl7pPr marL="914226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</a:defRPr>
            </a:lvl7pPr>
            <a:lvl8pPr marL="1371341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</a:defRPr>
            </a:lvl8pPr>
            <a:lvl9pPr marL="1828453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IN" sz="3200" dirty="0" err="1" smtClean="0">
                <a:latin typeface="+mj-lt"/>
              </a:rPr>
              <a:t>Rykal</a:t>
            </a:r>
            <a:r>
              <a:rPr lang="en-IN" sz="3200" dirty="0" smtClean="0">
                <a:latin typeface="+mj-lt"/>
              </a:rPr>
              <a:t> Cluster: Agriculture Land Use</a:t>
            </a:r>
          </a:p>
        </p:txBody>
      </p:sp>
    </p:spTree>
    <p:extLst>
      <p:ext uri="{BB962C8B-B14F-4D97-AF65-F5344CB8AC3E}">
        <p14:creationId xmlns:p14="http://schemas.microsoft.com/office/powerpoint/2010/main" val="199656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626F233-1A8B-4F3D-B45F-D5DE9703A621}" type="slidenum">
              <a:rPr lang="en-US" altLang="en-US" smtClean="0"/>
              <a:pPr/>
              <a:t>18</a:t>
            </a:fld>
            <a:endParaRPr lang="en-US" altLang="en-US" smtClean="0"/>
          </a:p>
        </p:txBody>
      </p:sp>
      <p:pic>
        <p:nvPicPr>
          <p:cNvPr id="60419" name="Picture 2" descr="C:\Users\sys\Desktop\Spatial Plannin gPPT\FBPU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5" y="827512"/>
            <a:ext cx="7992220" cy="56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76201"/>
            <a:ext cx="5334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96300" y="215885"/>
            <a:ext cx="599439" cy="42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0" y="-76200"/>
            <a:ext cx="9085263" cy="8617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 baseline="0">
                <a:solidFill>
                  <a:srgbClr val="D12435"/>
                </a:solidFill>
                <a:latin typeface="Calibri" panose="020F0502020204030204" pitchFamily="34" charset="0"/>
                <a:ea typeface="MS PGothic" pitchFamily="34" charset="-128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457113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</a:defRPr>
            </a:lvl6pPr>
            <a:lvl7pPr marL="914226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</a:defRPr>
            </a:lvl7pPr>
            <a:lvl8pPr marL="1371341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</a:defRPr>
            </a:lvl8pPr>
            <a:lvl9pPr marL="1828453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IN" sz="2800" dirty="0" err="1" smtClean="0">
                <a:latin typeface="+mj-lt"/>
              </a:rPr>
              <a:t>Rykal</a:t>
            </a:r>
            <a:r>
              <a:rPr lang="en-IN" sz="2800" dirty="0" smtClean="0">
                <a:latin typeface="+mj-lt"/>
              </a:rPr>
              <a:t> Cluster: </a:t>
            </a:r>
          </a:p>
          <a:p>
            <a:pPr algn="ctr"/>
            <a:r>
              <a:rPr lang="en-IN" sz="2800" dirty="0" smtClean="0">
                <a:latin typeface="+mj-lt"/>
              </a:rPr>
              <a:t>Forest/ Bio conservation/ Parks Zone </a:t>
            </a:r>
          </a:p>
        </p:txBody>
      </p:sp>
    </p:spTree>
    <p:extLst>
      <p:ext uri="{BB962C8B-B14F-4D97-AF65-F5344CB8AC3E}">
        <p14:creationId xmlns:p14="http://schemas.microsoft.com/office/powerpoint/2010/main" val="73560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966A8AA-7910-4C57-98E1-5D67CF7AA6C5}" type="slidenum">
              <a:rPr lang="en-US" altLang="en-US" smtClean="0"/>
              <a:pPr/>
              <a:t>19</a:t>
            </a:fld>
            <a:endParaRPr lang="en-US" altLang="en-US" smtClean="0"/>
          </a:p>
        </p:txBody>
      </p:sp>
      <p:pic>
        <p:nvPicPr>
          <p:cNvPr id="64515" name="Picture 2" descr="C:\Users\sys\Desktop\Spatial Plannin gPPT\WBU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8000" y="838200"/>
            <a:ext cx="7848000" cy="5713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600" y="75137"/>
            <a:ext cx="5334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07242" y="264573"/>
            <a:ext cx="599439" cy="42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" y="269557"/>
            <a:ext cx="9144000" cy="49244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 baseline="0">
                <a:solidFill>
                  <a:srgbClr val="D12435"/>
                </a:solidFill>
                <a:latin typeface="Calibri" panose="020F0502020204030204" pitchFamily="34" charset="0"/>
                <a:ea typeface="MS PGothic" pitchFamily="34" charset="-128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457113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</a:defRPr>
            </a:lvl6pPr>
            <a:lvl7pPr marL="914226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</a:defRPr>
            </a:lvl7pPr>
            <a:lvl8pPr marL="1371341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</a:defRPr>
            </a:lvl8pPr>
            <a:lvl9pPr marL="1828453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IN" sz="3200" dirty="0" err="1" smtClean="0">
                <a:latin typeface="+mj-lt"/>
              </a:rPr>
              <a:t>Rykal</a:t>
            </a:r>
            <a:r>
              <a:rPr lang="en-IN" sz="3200" dirty="0" smtClean="0">
                <a:latin typeface="+mj-lt"/>
              </a:rPr>
              <a:t> Cluster: Water Bodies Use</a:t>
            </a:r>
          </a:p>
        </p:txBody>
      </p:sp>
    </p:spTree>
    <p:extLst>
      <p:ext uri="{BB962C8B-B14F-4D97-AF65-F5344CB8AC3E}">
        <p14:creationId xmlns:p14="http://schemas.microsoft.com/office/powerpoint/2010/main" val="409993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 bwMode="auto">
          <a:xfrm>
            <a:off x="0" y="208002"/>
            <a:ext cx="9144000" cy="553998"/>
          </a:xfrm>
          <a:noFill/>
          <a:ln>
            <a:miter lim="800000"/>
            <a:headEnd/>
            <a:tailEnd/>
          </a:ln>
        </p:spPr>
        <p:txBody>
          <a:bodyPr vert="horz" numCol="1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3600" dirty="0">
                <a:latin typeface="+mj-lt"/>
              </a:rPr>
              <a:t>Content of the Presentation </a:t>
            </a:r>
            <a:endParaRPr lang="en-IN" altLang="en-US" sz="3600" dirty="0">
              <a:latin typeface="+mj-lt"/>
            </a:endParaRPr>
          </a:p>
        </p:txBody>
      </p:sp>
      <p:sp>
        <p:nvSpPr>
          <p:cNvPr id="2662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76D6BE8-14BB-492A-A943-7BED61D494E4}" type="slidenum">
              <a:rPr lang="en-US" altLang="en-US" smtClean="0"/>
              <a:pPr/>
              <a:t>2</a:t>
            </a:fld>
            <a:endParaRPr lang="en-US" altLang="en-US" smtClean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265710544"/>
              </p:ext>
            </p:extLst>
          </p:nvPr>
        </p:nvGraphicFramePr>
        <p:xfrm>
          <a:off x="228600" y="990600"/>
          <a:ext cx="85344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" y="76201"/>
            <a:ext cx="5334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01000" y="259493"/>
            <a:ext cx="599439" cy="42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0181813-0E15-4A18-A6EF-F9FD77112FC8}" type="slidenum">
              <a:rPr lang="en-US" altLang="en-US" smtClean="0"/>
              <a:pPr/>
              <a:t>20</a:t>
            </a:fld>
            <a:endParaRPr lang="en-US" altLang="en-US" smtClean="0"/>
          </a:p>
        </p:txBody>
      </p:sp>
      <p:pic>
        <p:nvPicPr>
          <p:cNvPr id="55299" name="Picture 5" descr="Transport and WB map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8000" y="990600"/>
            <a:ext cx="7848000" cy="5539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3175" y="76201"/>
            <a:ext cx="5334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07242" y="264573"/>
            <a:ext cx="599439" cy="42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" y="331112"/>
            <a:ext cx="9144000" cy="3693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 baseline="0">
                <a:solidFill>
                  <a:srgbClr val="D12435"/>
                </a:solidFill>
                <a:latin typeface="Calibri" panose="020F0502020204030204" pitchFamily="34" charset="0"/>
                <a:ea typeface="MS PGothic" pitchFamily="34" charset="-128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457113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</a:defRPr>
            </a:lvl6pPr>
            <a:lvl7pPr marL="914226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</a:defRPr>
            </a:lvl7pPr>
            <a:lvl8pPr marL="1371341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</a:defRPr>
            </a:lvl8pPr>
            <a:lvl9pPr marL="1828453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IN" sz="2400" dirty="0" err="1" smtClean="0">
                <a:latin typeface="+mj-lt"/>
              </a:rPr>
              <a:t>Rykal</a:t>
            </a:r>
            <a:r>
              <a:rPr lang="en-IN" sz="2400" dirty="0" smtClean="0">
                <a:latin typeface="+mj-lt"/>
              </a:rPr>
              <a:t> Cluster: Transport and Surface Water Bodies</a:t>
            </a:r>
          </a:p>
        </p:txBody>
      </p:sp>
    </p:spTree>
    <p:extLst>
      <p:ext uri="{BB962C8B-B14F-4D97-AF65-F5344CB8AC3E}">
        <p14:creationId xmlns:p14="http://schemas.microsoft.com/office/powerpoint/2010/main" val="364172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209163B-66FD-45AF-814C-769913962398}" type="slidenum">
              <a:rPr lang="en-US" altLang="en-US" smtClean="0"/>
              <a:pPr/>
              <a:t>21</a:t>
            </a:fld>
            <a:endParaRPr lang="en-US" altLang="en-US" smtClean="0"/>
          </a:p>
        </p:txBody>
      </p:sp>
      <p:pic>
        <p:nvPicPr>
          <p:cNvPr id="62467" name="Picture 2" descr="C:\Users\sys\Desktop\Spatial Plannin gPPT\RU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14400"/>
            <a:ext cx="7848000" cy="552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85726"/>
            <a:ext cx="5334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76299" y="274098"/>
            <a:ext cx="599439" cy="42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" y="269557"/>
            <a:ext cx="9144000" cy="49244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 baseline="0">
                <a:solidFill>
                  <a:srgbClr val="D12435"/>
                </a:solidFill>
                <a:latin typeface="Calibri" panose="020F0502020204030204" pitchFamily="34" charset="0"/>
                <a:ea typeface="MS PGothic" pitchFamily="34" charset="-128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457113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</a:defRPr>
            </a:lvl6pPr>
            <a:lvl7pPr marL="914226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</a:defRPr>
            </a:lvl7pPr>
            <a:lvl8pPr marL="1371341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</a:defRPr>
            </a:lvl8pPr>
            <a:lvl9pPr marL="1828453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IN" sz="3200" dirty="0" err="1" smtClean="0">
                <a:latin typeface="+mj-lt"/>
              </a:rPr>
              <a:t>Rykal</a:t>
            </a:r>
            <a:r>
              <a:rPr lang="en-IN" sz="3200" dirty="0" smtClean="0">
                <a:latin typeface="+mj-lt"/>
              </a:rPr>
              <a:t> Cluster: Residential Land Use</a:t>
            </a:r>
          </a:p>
        </p:txBody>
      </p:sp>
    </p:spTree>
    <p:extLst>
      <p:ext uri="{BB962C8B-B14F-4D97-AF65-F5344CB8AC3E}">
        <p14:creationId xmlns:p14="http://schemas.microsoft.com/office/powerpoint/2010/main" val="369538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DA6A6F9-9B04-4DC4-A3C6-0C8C32BF7CA7}" type="slidenum">
              <a:rPr lang="en-US" altLang="en-US" smtClean="0"/>
              <a:pPr/>
              <a:t>22</a:t>
            </a:fld>
            <a:endParaRPr lang="en-US" altLang="en-US" smtClean="0"/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66676"/>
            <a:ext cx="5334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76299" y="255048"/>
            <a:ext cx="599439" cy="42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" y="269557"/>
            <a:ext cx="9144000" cy="49244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 baseline="0">
                <a:solidFill>
                  <a:srgbClr val="D12435"/>
                </a:solidFill>
                <a:latin typeface="Calibri" panose="020F0502020204030204" pitchFamily="34" charset="0"/>
                <a:ea typeface="MS PGothic" pitchFamily="34" charset="-128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457113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</a:defRPr>
            </a:lvl6pPr>
            <a:lvl7pPr marL="914226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</a:defRPr>
            </a:lvl7pPr>
            <a:lvl8pPr marL="1371341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</a:defRPr>
            </a:lvl8pPr>
            <a:lvl9pPr marL="1828453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IN" sz="3200" dirty="0" err="1" smtClean="0">
                <a:latin typeface="+mj-lt"/>
              </a:rPr>
              <a:t>Rykal</a:t>
            </a:r>
            <a:r>
              <a:rPr lang="en-IN" sz="3200" dirty="0" smtClean="0">
                <a:latin typeface="+mj-lt"/>
              </a:rPr>
              <a:t> Cluster: Commercial use</a:t>
            </a:r>
          </a:p>
        </p:txBody>
      </p:sp>
      <p:pic>
        <p:nvPicPr>
          <p:cNvPr id="7" name="Picture 6" descr="CUZ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47261"/>
            <a:ext cx="9144000" cy="596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05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DA6A6F9-9B04-4DC4-A3C6-0C8C32BF7CA7}" type="slidenum">
              <a:rPr lang="en-US" altLang="en-US" smtClean="0"/>
              <a:pPr/>
              <a:t>23</a:t>
            </a:fld>
            <a:endParaRPr lang="en-US" altLang="en-US" smtClean="0"/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66676"/>
            <a:ext cx="5334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76299" y="255048"/>
            <a:ext cx="599439" cy="42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" y="269557"/>
            <a:ext cx="9144000" cy="49244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 baseline="0">
                <a:solidFill>
                  <a:srgbClr val="D12435"/>
                </a:solidFill>
                <a:latin typeface="Calibri" panose="020F0502020204030204" pitchFamily="34" charset="0"/>
                <a:ea typeface="MS PGothic" pitchFamily="34" charset="-128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457113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</a:defRPr>
            </a:lvl6pPr>
            <a:lvl7pPr marL="914226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</a:defRPr>
            </a:lvl7pPr>
            <a:lvl8pPr marL="1371341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</a:defRPr>
            </a:lvl8pPr>
            <a:lvl9pPr marL="1828453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IN" sz="3200" dirty="0" err="1" smtClean="0">
                <a:latin typeface="+mj-lt"/>
              </a:rPr>
              <a:t>Rykal</a:t>
            </a:r>
            <a:r>
              <a:rPr lang="en-IN" sz="3200" dirty="0" smtClean="0">
                <a:latin typeface="+mj-lt"/>
              </a:rPr>
              <a:t> Cluster: Industrial Use</a:t>
            </a:r>
          </a:p>
        </p:txBody>
      </p:sp>
      <p:pic>
        <p:nvPicPr>
          <p:cNvPr id="7" name="Picture 6" descr="IUZ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47261"/>
            <a:ext cx="9144000" cy="596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8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29A8B8F-0350-4247-B150-7D40FD5C6293}" type="slidenum">
              <a:rPr lang="en-US" altLang="en-US" smtClean="0"/>
              <a:pPr/>
              <a:t>24</a:t>
            </a:fld>
            <a:endParaRPr lang="en-US" altLang="en-US" smtClean="0"/>
          </a:p>
        </p:txBody>
      </p:sp>
      <p:pic>
        <p:nvPicPr>
          <p:cNvPr id="54275" name="Picture 5" descr="Base Map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838200"/>
            <a:ext cx="7848000" cy="5653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76201"/>
            <a:ext cx="5334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00" y="259493"/>
            <a:ext cx="599439" cy="42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" y="269557"/>
            <a:ext cx="9144000" cy="49244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 baseline="0">
                <a:solidFill>
                  <a:srgbClr val="D12435"/>
                </a:solidFill>
                <a:latin typeface="Calibri" panose="020F0502020204030204" pitchFamily="34" charset="0"/>
                <a:ea typeface="MS PGothic" pitchFamily="34" charset="-128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457113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</a:defRPr>
            </a:lvl6pPr>
            <a:lvl7pPr marL="914226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</a:defRPr>
            </a:lvl7pPr>
            <a:lvl8pPr marL="1371341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</a:defRPr>
            </a:lvl8pPr>
            <a:lvl9pPr marL="1828453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IN" sz="3200" dirty="0" err="1" smtClean="0">
                <a:latin typeface="+mj-lt"/>
              </a:rPr>
              <a:t>Rykal</a:t>
            </a:r>
            <a:r>
              <a:rPr lang="en-IN" sz="3200" dirty="0" smtClean="0">
                <a:latin typeface="+mj-lt"/>
              </a:rPr>
              <a:t> Cluster: Transport Network</a:t>
            </a:r>
          </a:p>
        </p:txBody>
      </p:sp>
    </p:spTree>
    <p:extLst>
      <p:ext uri="{BB962C8B-B14F-4D97-AF65-F5344CB8AC3E}">
        <p14:creationId xmlns:p14="http://schemas.microsoft.com/office/powerpoint/2010/main" val="245399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A18445E-53D3-4CF8-BC26-2EB3283493D2}" type="slidenum">
              <a:rPr lang="en-US" altLang="en-US" smtClean="0"/>
              <a:pPr/>
              <a:t>25</a:t>
            </a:fld>
            <a:endParaRPr lang="en-US" altLang="en-US" smtClean="0"/>
          </a:p>
        </p:txBody>
      </p:sp>
      <p:pic>
        <p:nvPicPr>
          <p:cNvPr id="56323" name="Picture 5" descr="Ryakal_ExistingAsset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8000" y="838200"/>
            <a:ext cx="7848000" cy="564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3000" y="81185"/>
            <a:ext cx="5334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85824" y="269557"/>
            <a:ext cx="599439" cy="42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" y="269557"/>
            <a:ext cx="9144000" cy="49244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 baseline="0">
                <a:solidFill>
                  <a:srgbClr val="D12435"/>
                </a:solidFill>
                <a:latin typeface="Calibri" panose="020F0502020204030204" pitchFamily="34" charset="0"/>
                <a:ea typeface="MS PGothic" pitchFamily="34" charset="-128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457113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</a:defRPr>
            </a:lvl6pPr>
            <a:lvl7pPr marL="914226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</a:defRPr>
            </a:lvl7pPr>
            <a:lvl8pPr marL="1371341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</a:defRPr>
            </a:lvl8pPr>
            <a:lvl9pPr marL="1828453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IN" sz="3200" dirty="0" err="1" smtClean="0">
                <a:latin typeface="+mj-lt"/>
              </a:rPr>
              <a:t>Rykal</a:t>
            </a:r>
            <a:r>
              <a:rPr lang="en-IN" sz="3200" dirty="0" smtClean="0">
                <a:latin typeface="+mj-lt"/>
              </a:rPr>
              <a:t> Cluster: Basic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326824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DA6A6F9-9B04-4DC4-A3C6-0C8C32BF7CA7}" type="slidenum">
              <a:rPr lang="en-US" altLang="en-US" smtClean="0"/>
              <a:pPr/>
              <a:t>26</a:t>
            </a:fld>
            <a:endParaRPr lang="en-US" altLang="en-US" smtClean="0"/>
          </a:p>
        </p:txBody>
      </p:sp>
      <p:pic>
        <p:nvPicPr>
          <p:cNvPr id="63491" name="Picture 2" descr="C:\Users\sys\Desktop\Spatial Plannin gPPT\Schools and Health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14955" y="709407"/>
            <a:ext cx="8543325" cy="5571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" y="66676"/>
            <a:ext cx="5334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76299" y="255048"/>
            <a:ext cx="599439" cy="42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" y="269557"/>
            <a:ext cx="9144000" cy="49244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 baseline="0">
                <a:solidFill>
                  <a:srgbClr val="D12435"/>
                </a:solidFill>
                <a:latin typeface="Calibri" panose="020F0502020204030204" pitchFamily="34" charset="0"/>
                <a:ea typeface="MS PGothic" pitchFamily="34" charset="-128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457113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</a:defRPr>
            </a:lvl6pPr>
            <a:lvl7pPr marL="914226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</a:defRPr>
            </a:lvl7pPr>
            <a:lvl8pPr marL="1371341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</a:defRPr>
            </a:lvl8pPr>
            <a:lvl9pPr marL="1828453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IN" sz="3200" dirty="0" err="1" smtClean="0">
                <a:latin typeface="+mj-lt"/>
              </a:rPr>
              <a:t>Rykal</a:t>
            </a:r>
            <a:r>
              <a:rPr lang="en-IN" sz="3200" dirty="0" smtClean="0">
                <a:latin typeface="+mj-lt"/>
              </a:rPr>
              <a:t> Cluster: Basic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209747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3826" y="5181600"/>
            <a:ext cx="5645332" cy="1219200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spAutoFit/>
          </a:bodyPr>
          <a:lstStyle/>
          <a:p>
            <a:pPr marL="342900" indent="-342900" algn="ctr"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§"/>
            </a:pPr>
            <a:endParaRPr lang="en-IN" b="1" dirty="0" err="1" smtClean="0">
              <a:solidFill>
                <a:schemeClr val="tx1"/>
              </a:solidFill>
            </a:endParaRPr>
          </a:p>
        </p:txBody>
      </p:sp>
      <p:sp>
        <p:nvSpPr>
          <p:cNvPr id="4813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80B67DE-EC48-4EEA-A636-453504579EDD}" type="slidenum">
              <a:rPr lang="en-US" altLang="en-US" smtClean="0"/>
              <a:pPr/>
              <a:t>27</a:t>
            </a:fld>
            <a:endParaRPr lang="en-US" altLang="en-US" smtClean="0"/>
          </a:p>
        </p:txBody>
      </p:sp>
      <p:sp>
        <p:nvSpPr>
          <p:cNvPr id="48131" name="Title 1"/>
          <p:cNvSpPr>
            <a:spLocks noGrp="1"/>
          </p:cNvSpPr>
          <p:nvPr>
            <p:ph type="title"/>
          </p:nvPr>
        </p:nvSpPr>
        <p:spPr bwMode="auto">
          <a:xfrm>
            <a:off x="295275" y="212725"/>
            <a:ext cx="8632825" cy="430213"/>
          </a:xfrm>
          <a:noFill/>
          <a:ln>
            <a:miter lim="800000"/>
            <a:headEnd/>
            <a:tailEnd/>
          </a:ln>
        </p:spPr>
        <p:txBody>
          <a:bodyPr vert="horz" numCol="1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2800" dirty="0" err="1" smtClean="0">
                <a:latin typeface="+mj-lt"/>
              </a:rPr>
              <a:t>Rykal</a:t>
            </a:r>
            <a:r>
              <a:rPr lang="en-US" altLang="en-US" sz="2800" dirty="0" smtClean="0">
                <a:latin typeface="+mj-lt"/>
              </a:rPr>
              <a:t>: Existing Land Use</a:t>
            </a:r>
            <a:endParaRPr lang="en-IN" altLang="en-US" sz="2800" dirty="0" smtClean="0">
              <a:latin typeface="+mj-lt"/>
            </a:endParaRPr>
          </a:p>
        </p:txBody>
      </p:sp>
      <p:sp>
        <p:nvSpPr>
          <p:cNvPr id="48132" name="TextBox 6"/>
          <p:cNvSpPr txBox="1">
            <a:spLocks noChangeArrowheads="1"/>
          </p:cNvSpPr>
          <p:nvPr/>
        </p:nvSpPr>
        <p:spPr bwMode="auto">
          <a:xfrm>
            <a:off x="395288" y="1125538"/>
            <a:ext cx="5761037" cy="110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endParaRPr lang="en-IN"/>
          </a:p>
          <a:p>
            <a:pPr eaLnBrk="0" hangingPunct="0"/>
            <a:endParaRPr lang="en-IN"/>
          </a:p>
          <a:p>
            <a:pPr eaLnBrk="0" hangingPunct="0"/>
            <a:endParaRPr lang="en-IN"/>
          </a:p>
          <a:p>
            <a:pPr eaLnBrk="0" hangingPunct="0"/>
            <a:endParaRPr lang="en-IN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112" y="87313"/>
            <a:ext cx="5334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85824" y="195263"/>
            <a:ext cx="599439" cy="42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5" descr="Ryakal_Existing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25017" y="831195"/>
            <a:ext cx="3168168" cy="359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26" y="811212"/>
            <a:ext cx="5645332" cy="4370388"/>
          </a:xfrm>
          <a:prstGeom prst="rect">
            <a:avLst/>
          </a:prstGeom>
        </p:spPr>
      </p:pic>
      <p:sp>
        <p:nvSpPr>
          <p:cNvPr id="48134" name="TextBox 11"/>
          <p:cNvSpPr txBox="1">
            <a:spLocks noChangeArrowheads="1"/>
          </p:cNvSpPr>
          <p:nvPr/>
        </p:nvSpPr>
        <p:spPr bwMode="auto">
          <a:xfrm>
            <a:off x="143826" y="3962400"/>
            <a:ext cx="4580574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IN" sz="1200" b="1" dirty="0" smtClean="0"/>
              <a:t>Existing </a:t>
            </a:r>
            <a:r>
              <a:rPr lang="en-IN" sz="1200" b="1" dirty="0"/>
              <a:t>Land </a:t>
            </a:r>
            <a:r>
              <a:rPr lang="en-IN" sz="1200" b="1" dirty="0" smtClean="0"/>
              <a:t>Use Layers</a:t>
            </a:r>
            <a:endParaRPr lang="en-IN" sz="1200" b="1" dirty="0"/>
          </a:p>
          <a:p>
            <a:pPr eaLnBrk="0" hangingPunct="0"/>
            <a:r>
              <a:rPr lang="en-IN" sz="1200" b="1" dirty="0"/>
              <a:t>Polygon:</a:t>
            </a:r>
            <a:endParaRPr lang="en-US" sz="1200" dirty="0"/>
          </a:p>
          <a:p>
            <a:pPr eaLnBrk="0" hangingPunct="0"/>
            <a:r>
              <a:rPr lang="en-IN" sz="1200" dirty="0"/>
              <a:t>1. Residential Use Zone</a:t>
            </a:r>
            <a:endParaRPr lang="en-US" sz="1200" dirty="0"/>
          </a:p>
          <a:p>
            <a:pPr eaLnBrk="0" hangingPunct="0"/>
            <a:r>
              <a:rPr lang="en-IN" sz="1200" dirty="0"/>
              <a:t>2. Commercial Use Zone</a:t>
            </a:r>
            <a:endParaRPr lang="en-US" sz="1200" dirty="0"/>
          </a:p>
          <a:p>
            <a:pPr eaLnBrk="0" hangingPunct="0"/>
            <a:r>
              <a:rPr lang="en-IN" sz="1200" dirty="0"/>
              <a:t>3. Industrial Use Zone</a:t>
            </a:r>
            <a:endParaRPr lang="en-US" sz="1200" dirty="0"/>
          </a:p>
          <a:p>
            <a:pPr eaLnBrk="0" hangingPunct="0"/>
            <a:r>
              <a:rPr lang="en-IN" sz="1200" dirty="0"/>
              <a:t>4. Agriculture Use Zone</a:t>
            </a:r>
            <a:endParaRPr lang="en-US" sz="1200" dirty="0"/>
          </a:p>
          <a:p>
            <a:pPr eaLnBrk="0" hangingPunct="0"/>
            <a:r>
              <a:rPr lang="en-IN" sz="1200" dirty="0"/>
              <a:t>5. Forest/ Bio Conservation/ Parks Use Zone</a:t>
            </a:r>
            <a:endParaRPr lang="en-US" sz="1200" dirty="0"/>
          </a:p>
          <a:p>
            <a:pPr eaLnBrk="0" hangingPunct="0"/>
            <a:r>
              <a:rPr lang="en-IN" sz="1200" dirty="0"/>
              <a:t>6. Water Bodies Use Zone</a:t>
            </a:r>
            <a:endParaRPr lang="en-US" sz="1200" dirty="0"/>
          </a:p>
          <a:p>
            <a:pPr eaLnBrk="0" hangingPunct="0"/>
            <a:r>
              <a:rPr lang="en-IN" sz="1200" b="1" dirty="0"/>
              <a:t>Line:</a:t>
            </a:r>
          </a:p>
          <a:p>
            <a:pPr eaLnBrk="0" hangingPunct="0"/>
            <a:r>
              <a:rPr lang="en-IN" sz="1200" dirty="0"/>
              <a:t>7. Drainage</a:t>
            </a:r>
          </a:p>
          <a:p>
            <a:pPr eaLnBrk="0" hangingPunct="0"/>
            <a:r>
              <a:rPr lang="en-IN" sz="1200" dirty="0"/>
              <a:t>8. Transport Network</a:t>
            </a:r>
          </a:p>
          <a:p>
            <a:pPr eaLnBrk="0" hangingPunct="0"/>
            <a:r>
              <a:rPr lang="en-IN" sz="1200" b="1" dirty="0"/>
              <a:t>Point:</a:t>
            </a:r>
          </a:p>
          <a:p>
            <a:pPr eaLnBrk="0" hangingPunct="0"/>
            <a:r>
              <a:rPr lang="en-IN" sz="1200" dirty="0"/>
              <a:t>9. Existing Infra structure</a:t>
            </a:r>
          </a:p>
          <a:p>
            <a:pPr eaLnBrk="0" hangingPunct="0"/>
            <a:r>
              <a:rPr lang="en-IN" sz="1200" dirty="0"/>
              <a:t>10. Proposed </a:t>
            </a:r>
            <a:r>
              <a:rPr lang="en-IN" sz="1200" dirty="0" smtClean="0"/>
              <a:t>Works</a:t>
            </a:r>
            <a:endParaRPr lang="en-IN" sz="1200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477436"/>
              </p:ext>
            </p:extLst>
          </p:nvPr>
        </p:nvGraphicFramePr>
        <p:xfrm>
          <a:off x="4813299" y="4953000"/>
          <a:ext cx="4179885" cy="154877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6719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730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3491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444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err="1"/>
                        <a:t>Landuse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/>
                        <a:t>Area in </a:t>
                      </a:r>
                      <a:r>
                        <a:rPr lang="en-US" sz="1100" u="none" strike="noStrike" dirty="0" smtClean="0"/>
                        <a:t>Acres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/>
                        <a:t>Area in %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860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/>
                        <a:t>Agriculture Use Zone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/>
                        <a:t>41662.25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/>
                        <a:t>74.89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860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/>
                        <a:t>Commercial Use Zone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/>
                        <a:t>44.88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/>
                        <a:t>0.08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860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/>
                        <a:t>Forest/ Bio Conservation/ Parks Use Zone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/>
                        <a:t>10437.36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/>
                        <a:t>18.76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860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/>
                        <a:t>Industrial Use Zone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/>
                        <a:t>98.93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/>
                        <a:t>0.18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860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/>
                        <a:t>Residential Use Zone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/>
                        <a:t>1418.47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/>
                        <a:t>2.55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860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/>
                        <a:t>Water Bodies Use Zone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/>
                        <a:t>1969.41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/>
                        <a:t>3.54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8170" name="TextBox 9"/>
          <p:cNvSpPr txBox="1">
            <a:spLocks noChangeArrowheads="1"/>
          </p:cNvSpPr>
          <p:nvPr/>
        </p:nvSpPr>
        <p:spPr bwMode="auto">
          <a:xfrm>
            <a:off x="4784724" y="4495800"/>
            <a:ext cx="4208461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n-US" sz="1400" b="1" dirty="0"/>
              <a:t>Area Statement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0C30A08-B717-4F54-803D-FA78EA1156ED}" type="slidenum">
              <a:rPr lang="en-US" altLang="en-US" smtClean="0"/>
              <a:pPr/>
              <a:t>28</a:t>
            </a:fld>
            <a:endParaRPr lang="en-US" altLang="en-US" smtClean="0"/>
          </a:p>
        </p:txBody>
      </p:sp>
      <p:sp>
        <p:nvSpPr>
          <p:cNvPr id="49155" name="Title 1"/>
          <p:cNvSpPr>
            <a:spLocks noGrp="1"/>
          </p:cNvSpPr>
          <p:nvPr>
            <p:ph type="title"/>
          </p:nvPr>
        </p:nvSpPr>
        <p:spPr bwMode="auto">
          <a:xfrm>
            <a:off x="295275" y="181610"/>
            <a:ext cx="8991600" cy="492443"/>
          </a:xfrm>
          <a:noFill/>
          <a:ln>
            <a:miter lim="800000"/>
            <a:headEnd/>
            <a:tailEnd/>
          </a:ln>
        </p:spPr>
        <p:txBody>
          <a:bodyPr vert="horz" numCol="1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3200" dirty="0" smtClean="0">
                <a:latin typeface="+mj-lt"/>
              </a:rPr>
              <a:t>Demand Gap Analysis &amp; Projections</a:t>
            </a:r>
            <a:endParaRPr lang="en-IN" altLang="en-US" sz="3200" dirty="0" smtClean="0">
              <a:latin typeface="+mj-lt"/>
            </a:endParaRPr>
          </a:p>
        </p:txBody>
      </p:sp>
      <p:sp>
        <p:nvSpPr>
          <p:cNvPr id="49156" name="TextBox 6"/>
          <p:cNvSpPr txBox="1">
            <a:spLocks noChangeArrowheads="1"/>
          </p:cNvSpPr>
          <p:nvPr/>
        </p:nvSpPr>
        <p:spPr bwMode="auto">
          <a:xfrm>
            <a:off x="395288" y="1125538"/>
            <a:ext cx="5761037" cy="110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endParaRPr lang="en-IN"/>
          </a:p>
          <a:p>
            <a:pPr eaLnBrk="0" hangingPunct="0"/>
            <a:endParaRPr lang="en-IN"/>
          </a:p>
          <a:p>
            <a:pPr eaLnBrk="0" hangingPunct="0"/>
            <a:endParaRPr lang="en-IN"/>
          </a:p>
          <a:p>
            <a:pPr eaLnBrk="0" hangingPunct="0"/>
            <a:endParaRPr lang="en-IN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7413045"/>
              </p:ext>
            </p:extLst>
          </p:nvPr>
        </p:nvGraphicFramePr>
        <p:xfrm>
          <a:off x="228600" y="838200"/>
          <a:ext cx="8699499" cy="5562597"/>
        </p:xfrm>
        <a:graphic>
          <a:graphicData uri="http://schemas.openxmlformats.org/drawingml/2006/table">
            <a:tbl>
              <a:tblPr/>
              <a:tblGrid>
                <a:gridCol w="4763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193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439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5266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5266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9450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6277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19726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6141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Sl. No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Component Type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Component Name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Unit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Desired Level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Existing Level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Deficit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Gap/</a:t>
                      </a:r>
                      <a:r>
                        <a:rPr lang="en-US" sz="1200" b="1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Projected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Percentage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03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Basic Amenities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Piped Water Supply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100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40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60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60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03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Basic Amenities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Sanitation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16916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4591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12325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72.86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18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3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Basic Amenities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Solid and Liquid Waste Management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100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0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100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100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18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4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Basic Amenities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Access to Village Streets with Drains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379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82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297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78.36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18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5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Basic Amenities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Village Street Lights and Electrification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7840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3539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4301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54.86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18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6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Basic Amenities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Inter village roads connectivity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111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20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91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81.98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03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7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Basic Amenities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Public Transport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27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18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9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33.33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03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8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Basic Amenities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LPG Gas Connenction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16916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2475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14441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85.37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6141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9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Economic Activities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Skill Development training Linked to Economic Activities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11841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230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11611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98.06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6108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Economic Activities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Agri-services Processing and allied activities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100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11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89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89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103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11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Social Amenities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Education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347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145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202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58.21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103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Social Amenities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Health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19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14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5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26.32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4033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Digital Amenities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Digital Literacy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100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0.91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100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100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4105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14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Digital Amenities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Citizens Service Centres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27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26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96.3</a:t>
                      </a:r>
                    </a:p>
                  </a:txBody>
                  <a:tcPr marL="6139" marR="6139" marT="61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pic>
        <p:nvPicPr>
          <p:cNvPr id="6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76200"/>
            <a:ext cx="5334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06461" y="217217"/>
            <a:ext cx="599439" cy="42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8863167-F979-4203-B662-EAD437192545}" type="slidenum">
              <a:rPr lang="en-US" altLang="en-US" smtClean="0"/>
              <a:pPr/>
              <a:t>29</a:t>
            </a:fld>
            <a:endParaRPr lang="en-US" altLang="en-US" smtClean="0"/>
          </a:p>
        </p:txBody>
      </p:sp>
      <p:pic>
        <p:nvPicPr>
          <p:cNvPr id="61443" name="Picture 2" descr="C:\Users\sys\Desktop\Spatial Plannin gPPT\FRP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66007" y="928670"/>
            <a:ext cx="8449397" cy="551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700" y="55107"/>
            <a:ext cx="5334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94542" y="226473"/>
            <a:ext cx="599439" cy="42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 bwMode="auto">
          <a:xfrm>
            <a:off x="0" y="233819"/>
            <a:ext cx="9143999" cy="430887"/>
          </a:xfrm>
          <a:noFill/>
          <a:ln>
            <a:miter lim="800000"/>
            <a:headEnd/>
            <a:tailEnd/>
          </a:ln>
        </p:spPr>
        <p:txBody>
          <a:bodyPr vert="horz" numCol="1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2800" dirty="0" err="1" smtClean="0">
                <a:latin typeface="+mj-lt"/>
              </a:rPr>
              <a:t>Rykal</a:t>
            </a:r>
            <a:r>
              <a:rPr lang="en-US" altLang="en-US" sz="2800" dirty="0" smtClean="0">
                <a:latin typeface="+mj-lt"/>
              </a:rPr>
              <a:t>: Future Residential / Public Use zone</a:t>
            </a:r>
            <a:endParaRPr lang="en-IN" altLang="en-US" sz="2800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D5F8E4-7B8A-4371-A063-75615DA2531E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sp>
        <p:nvSpPr>
          <p:cNvPr id="19" name="Slide Number Placeholder 4"/>
          <p:cNvSpPr txBox="1">
            <a:spLocks/>
          </p:cNvSpPr>
          <p:nvPr/>
        </p:nvSpPr>
        <p:spPr bwMode="auto">
          <a:xfrm>
            <a:off x="8928100" y="6659563"/>
            <a:ext cx="157163" cy="1539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fld id="{9501310A-6BDD-4BF4-AE91-E94EB3BE2D53}" type="slidenum">
              <a:rPr lang="en-US" altLang="en-US" smtClean="0"/>
              <a:pPr/>
              <a:t>3</a:t>
            </a:fld>
            <a:endParaRPr lang="en-US" altLang="en-US" smtClean="0"/>
          </a:p>
        </p:txBody>
      </p:sp>
      <p:pic>
        <p:nvPicPr>
          <p:cNvPr id="20" name="Picture 6" descr="TS Clusters.jpg"/>
          <p:cNvPicPr>
            <a:picLocks noChangeAspect="1"/>
          </p:cNvPicPr>
          <p:nvPr/>
        </p:nvPicPr>
        <p:blipFill rotWithShape="1">
          <a:blip r:embed="rId2"/>
          <a:srcRect l="55662" t="73511" r="1028" b="1807"/>
          <a:stretch/>
        </p:blipFill>
        <p:spPr bwMode="auto">
          <a:xfrm>
            <a:off x="5263894" y="2895600"/>
            <a:ext cx="3766585" cy="3285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20"/>
          <p:cNvGrpSpPr/>
          <p:nvPr/>
        </p:nvGrpSpPr>
        <p:grpSpPr>
          <a:xfrm>
            <a:off x="152400" y="990600"/>
            <a:ext cx="5029201" cy="5181600"/>
            <a:chOff x="342900" y="838200"/>
            <a:chExt cx="5029201" cy="5181600"/>
          </a:xfrm>
        </p:grpSpPr>
        <p:pic>
          <p:nvPicPr>
            <p:cNvPr id="22" name="Picture 6" descr="TS Clusters.jpg"/>
            <p:cNvPicPr>
              <a:picLocks noChangeAspect="1"/>
            </p:cNvPicPr>
            <p:nvPr/>
          </p:nvPicPr>
          <p:blipFill rotWithShape="1">
            <a:blip r:embed="rId3" cstate="print"/>
            <a:srcRect l="2661" t="1351" r="9534" b="8107"/>
            <a:stretch/>
          </p:blipFill>
          <p:spPr bwMode="auto">
            <a:xfrm>
              <a:off x="342900" y="838200"/>
              <a:ext cx="5029201" cy="5105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Rectangle 22"/>
            <p:cNvSpPr/>
            <p:nvPr/>
          </p:nvSpPr>
          <p:spPr>
            <a:xfrm>
              <a:off x="3352799" y="4953000"/>
              <a:ext cx="2019301" cy="106680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>
              <a:spAutoFit/>
            </a:bodyPr>
            <a:lstStyle/>
            <a:p>
              <a:pPr marL="342900" indent="-342900" algn="ctr">
                <a:spcBef>
                  <a:spcPts val="1200"/>
                </a:spcBef>
                <a:buClr>
                  <a:schemeClr val="tx2"/>
                </a:buClr>
                <a:buFont typeface="Wingdings" pitchFamily="2" charset="2"/>
                <a:buChar char="§"/>
              </a:pPr>
              <a:endParaRPr lang="en-IN" b="1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495800" y="1371600"/>
              <a:ext cx="876300" cy="1116293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>
              <a:spAutoFit/>
            </a:bodyPr>
            <a:lstStyle/>
            <a:p>
              <a:pPr marL="342900" indent="-342900" algn="ctr">
                <a:spcBef>
                  <a:spcPts val="1200"/>
                </a:spcBef>
                <a:buClr>
                  <a:schemeClr val="tx2"/>
                </a:buClr>
                <a:buFont typeface="Wingdings" pitchFamily="2" charset="2"/>
                <a:buChar char="§"/>
              </a:pPr>
              <a:endParaRPr lang="en-IN" b="1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362200" y="838200"/>
              <a:ext cx="2743200" cy="15240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>
              <a:spAutoFit/>
            </a:bodyPr>
            <a:lstStyle/>
            <a:p>
              <a:pPr marL="342900" indent="-342900" algn="ctr">
                <a:spcBef>
                  <a:spcPts val="1200"/>
                </a:spcBef>
                <a:buClr>
                  <a:schemeClr val="tx2"/>
                </a:buClr>
                <a:buFont typeface="Wingdings" pitchFamily="2" charset="2"/>
                <a:buChar char="§"/>
              </a:pPr>
              <a:endParaRPr lang="en-IN" b="1" dirty="0" err="1" smtClean="0">
                <a:solidFill>
                  <a:schemeClr val="tx1"/>
                </a:solidFill>
              </a:endParaRPr>
            </a:p>
          </p:txBody>
        </p:sp>
      </p:grpSp>
      <p:pic>
        <p:nvPicPr>
          <p:cNvPr id="26" name="Picture 6" descr="TS Clusters.jpg"/>
          <p:cNvPicPr>
            <a:picLocks noChangeAspect="1"/>
          </p:cNvPicPr>
          <p:nvPr/>
        </p:nvPicPr>
        <p:blipFill rotWithShape="1">
          <a:blip r:embed="rId2"/>
          <a:srcRect l="75833" t="10811" r="2881" b="67567"/>
          <a:stretch/>
        </p:blipFill>
        <p:spPr bwMode="auto">
          <a:xfrm>
            <a:off x="3080004" y="5067300"/>
            <a:ext cx="2101596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76201"/>
            <a:ext cx="5334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01000" y="259493"/>
            <a:ext cx="599439" cy="42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Title 1"/>
          <p:cNvSpPr>
            <a:spLocks noGrp="1"/>
          </p:cNvSpPr>
          <p:nvPr>
            <p:ph type="title"/>
          </p:nvPr>
        </p:nvSpPr>
        <p:spPr bwMode="auto">
          <a:xfrm>
            <a:off x="0" y="208002"/>
            <a:ext cx="9144000" cy="553998"/>
          </a:xfrm>
          <a:noFill/>
          <a:ln>
            <a:miter lim="800000"/>
            <a:headEnd/>
            <a:tailEnd/>
          </a:ln>
        </p:spPr>
        <p:txBody>
          <a:bodyPr vert="horz" numCol="1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3600" dirty="0" smtClean="0">
                <a:latin typeface="+mj-lt"/>
              </a:rPr>
              <a:t>Telangana </a:t>
            </a:r>
            <a:r>
              <a:rPr lang="en-US" altLang="en-US" sz="3600" dirty="0" err="1" smtClean="0">
                <a:latin typeface="+mj-lt"/>
              </a:rPr>
              <a:t>Rurban</a:t>
            </a:r>
            <a:r>
              <a:rPr lang="en-US" altLang="en-US" sz="3600" dirty="0" smtClean="0">
                <a:latin typeface="+mj-lt"/>
              </a:rPr>
              <a:t> Cluster </a:t>
            </a:r>
            <a:endParaRPr lang="en-IN" altLang="en-US" sz="3600" dirty="0">
              <a:latin typeface="+mj-lt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14282" y="3000372"/>
            <a:ext cx="1643074" cy="1143008"/>
          </a:xfrm>
          <a:prstGeom prst="round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spAutoFit/>
          </a:bodyPr>
          <a:lstStyle/>
          <a:p>
            <a:pPr marL="342900" indent="-342900" algn="ctr"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§"/>
            </a:pPr>
            <a:endParaRPr lang="en-IN" b="1" dirty="0" err="1" smtClean="0">
              <a:solidFill>
                <a:schemeClr val="tx1"/>
              </a:solidFill>
            </a:endParaRPr>
          </a:p>
        </p:txBody>
      </p:sp>
      <p:pic>
        <p:nvPicPr>
          <p:cNvPr id="27" name="Picture 26" descr="Workshop_TS_CLUSTER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66816" y="1000109"/>
            <a:ext cx="3737860" cy="1857387"/>
          </a:xfrm>
          <a:prstGeom prst="rect">
            <a:avLst/>
          </a:prstGeom>
        </p:spPr>
      </p:pic>
      <p:sp>
        <p:nvSpPr>
          <p:cNvPr id="17" name="Striped Right Arrow 16"/>
          <p:cNvSpPr/>
          <p:nvPr/>
        </p:nvSpPr>
        <p:spPr>
          <a:xfrm>
            <a:off x="5072066" y="2143116"/>
            <a:ext cx="500066" cy="285752"/>
          </a:xfrm>
          <a:prstGeom prst="stripedRightArrow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spAutoFit/>
          </a:bodyPr>
          <a:lstStyle/>
          <a:p>
            <a:pPr marL="342900" indent="-342900" algn="ctr"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§"/>
            </a:pPr>
            <a:endParaRPr lang="en-IN" b="1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37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E54C2BB-CEB5-4FAE-A40E-62053FE6DF87}" type="slidenum">
              <a:rPr lang="en-US" altLang="en-US" smtClean="0"/>
              <a:pPr/>
              <a:t>30</a:t>
            </a:fld>
            <a:endParaRPr lang="en-US" altLang="en-US" smtClean="0"/>
          </a:p>
        </p:txBody>
      </p:sp>
      <p:pic>
        <p:nvPicPr>
          <p:cNvPr id="57347" name="Picture 2" descr="C:\Users\sys\Desktop\Spatial Plannin gPPT\Proposed and Roads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52448" y="866568"/>
            <a:ext cx="8091518" cy="527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600" y="74073"/>
            <a:ext cx="5334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72824" y="168258"/>
            <a:ext cx="599439" cy="42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 bwMode="auto">
          <a:xfrm>
            <a:off x="0" y="233819"/>
            <a:ext cx="9143999" cy="430887"/>
          </a:xfrm>
          <a:noFill/>
          <a:ln>
            <a:miter lim="800000"/>
            <a:headEnd/>
            <a:tailEnd/>
          </a:ln>
        </p:spPr>
        <p:txBody>
          <a:bodyPr vert="horz" numCol="1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2800" dirty="0" err="1" smtClean="0">
                <a:latin typeface="+mj-lt"/>
              </a:rPr>
              <a:t>Rykal</a:t>
            </a:r>
            <a:r>
              <a:rPr lang="en-US" altLang="en-US" sz="2800" dirty="0" smtClean="0">
                <a:latin typeface="+mj-lt"/>
              </a:rPr>
              <a:t>: Proposed Asset</a:t>
            </a:r>
            <a:endParaRPr lang="en-IN" altLang="en-US" sz="2800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A3618D9-3B92-4EC1-B1E5-4428F0BBA697}" type="slidenum">
              <a:rPr lang="en-US" altLang="en-US" smtClean="0"/>
              <a:pPr/>
              <a:t>31</a:t>
            </a:fld>
            <a:endParaRPr lang="en-US" altLang="en-US" smtClean="0"/>
          </a:p>
        </p:txBody>
      </p:sp>
      <p:sp>
        <p:nvSpPr>
          <p:cNvPr id="52227" name="Title 1"/>
          <p:cNvSpPr>
            <a:spLocks noGrp="1"/>
          </p:cNvSpPr>
          <p:nvPr>
            <p:ph type="title"/>
          </p:nvPr>
        </p:nvSpPr>
        <p:spPr bwMode="auto">
          <a:xfrm>
            <a:off x="0" y="231279"/>
            <a:ext cx="9143999" cy="430887"/>
          </a:xfrm>
          <a:noFill/>
          <a:ln>
            <a:miter lim="800000"/>
            <a:headEnd/>
            <a:tailEnd/>
          </a:ln>
        </p:spPr>
        <p:txBody>
          <a:bodyPr vert="horz" numCol="1" compatLnSpc="1">
            <a:prstTxWarp prst="textNoShape">
              <a:avLst/>
            </a:prstTxWarp>
          </a:bodyPr>
          <a:lstStyle/>
          <a:p>
            <a:pPr algn="ctr"/>
            <a:r>
              <a:rPr lang="en-IN" altLang="en-US" sz="2800" dirty="0" smtClean="0">
                <a:latin typeface="+mj-lt"/>
              </a:rPr>
              <a:t>Spatial Plan: Proposed Indicative Land Use</a:t>
            </a:r>
          </a:p>
        </p:txBody>
      </p:sp>
      <p:sp>
        <p:nvSpPr>
          <p:cNvPr id="52228" name="TextBox 6"/>
          <p:cNvSpPr txBox="1">
            <a:spLocks noChangeArrowheads="1"/>
          </p:cNvSpPr>
          <p:nvPr/>
        </p:nvSpPr>
        <p:spPr bwMode="auto">
          <a:xfrm>
            <a:off x="395288" y="1125538"/>
            <a:ext cx="5761037" cy="110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endParaRPr lang="en-IN"/>
          </a:p>
          <a:p>
            <a:pPr eaLnBrk="0" hangingPunct="0"/>
            <a:endParaRPr lang="en-IN"/>
          </a:p>
          <a:p>
            <a:pPr eaLnBrk="0" hangingPunct="0"/>
            <a:endParaRPr lang="en-IN"/>
          </a:p>
          <a:p>
            <a:pPr eaLnBrk="0" hangingPunct="0"/>
            <a:endParaRPr lang="en-IN"/>
          </a:p>
        </p:txBody>
      </p:sp>
      <p:pic>
        <p:nvPicPr>
          <p:cNvPr id="9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85100"/>
            <a:ext cx="5334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85824" y="212474"/>
            <a:ext cx="599439" cy="42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6" descr="Ryakal_Proposed.jpg"/>
          <p:cNvPicPr>
            <a:picLocks noChangeAspect="1"/>
          </p:cNvPicPr>
          <p:nvPr/>
        </p:nvPicPr>
        <p:blipFill rotWithShape="1">
          <a:blip r:embed="rId4"/>
          <a:srcRect l="2234" t="60633" r="68318" b="8512"/>
          <a:stretch/>
        </p:blipFill>
        <p:spPr bwMode="auto">
          <a:xfrm>
            <a:off x="5670200" y="829949"/>
            <a:ext cx="3169000" cy="249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9949"/>
            <a:ext cx="5644800" cy="4325366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5241587"/>
              </p:ext>
            </p:extLst>
          </p:nvPr>
        </p:nvGraphicFramePr>
        <p:xfrm>
          <a:off x="152400" y="4882191"/>
          <a:ext cx="4191000" cy="177737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6830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730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3491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 err="1"/>
                        <a:t>Landuse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/>
                        <a:t>Area in </a:t>
                      </a:r>
                      <a:r>
                        <a:rPr lang="en-US" sz="1100" u="none" strike="noStrike" dirty="0" smtClean="0"/>
                        <a:t>Acres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/>
                        <a:t>Area in %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860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latin typeface="+mj-lt"/>
                        </a:rPr>
                        <a:t>Agriculture Use Zone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latin typeface="+mj-lt"/>
                        </a:rPr>
                        <a:t>41406.25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latin typeface="+mj-lt"/>
                        </a:rPr>
                        <a:t>74.43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860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latin typeface="+mj-lt"/>
                        </a:rPr>
                        <a:t>Commercial Use Zone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latin typeface="+mj-lt"/>
                        </a:rPr>
                        <a:t>44.88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latin typeface="+mj-lt"/>
                        </a:rPr>
                        <a:t>0.08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860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latin typeface="+mj-lt"/>
                        </a:rPr>
                        <a:t>Forest/ Bio Conservation/ Parks Use Zone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latin typeface="+mj-lt"/>
                        </a:rPr>
                        <a:t>10356.07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latin typeface="+mj-lt"/>
                        </a:rPr>
                        <a:t>18.62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860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latin typeface="+mj-lt"/>
                        </a:rPr>
                        <a:t>Industrial Use Zone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latin typeface="+mj-lt"/>
                        </a:rPr>
                        <a:t>98.93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latin typeface="+mj-lt"/>
                        </a:rPr>
                        <a:t>0.18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860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latin typeface="+mj-lt"/>
                        </a:rPr>
                        <a:t>Residential Use Zone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latin typeface="+mj-lt"/>
                        </a:rPr>
                        <a:t>1418.47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latin typeface="+mj-lt"/>
                        </a:rPr>
                        <a:t>2.55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8601">
                <a:tc>
                  <a:txBody>
                    <a:bodyPr/>
                    <a:lstStyle/>
                    <a:p>
                      <a:pPr marL="0" algn="l" defTabSz="914226" rtl="0" eaLnBrk="1" fontAlgn="b" latinLnBrk="0" hangingPunct="1"/>
                      <a:r>
                        <a:rPr lang="en-US" sz="1100" u="none" strike="noStrike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Future Residential</a:t>
                      </a:r>
                      <a:r>
                        <a:rPr lang="en-US" sz="1100" u="none" strike="noStrike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/ Public use zone</a:t>
                      </a:r>
                      <a:endParaRPr lang="en-US" sz="1100" u="none" strike="noStrike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336.88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0.61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2860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latin typeface="+mj-lt"/>
                        </a:rPr>
                        <a:t>Water Bodies Use Zone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latin typeface="+mj-lt"/>
                        </a:rPr>
                        <a:t>1969.41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latin typeface="+mj-lt"/>
                        </a:rPr>
                        <a:t>3.54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78983"/>
              </p:ext>
            </p:extLst>
          </p:nvPr>
        </p:nvGraphicFramePr>
        <p:xfrm>
          <a:off x="4421596" y="3718560"/>
          <a:ext cx="4506504" cy="283464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466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598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40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/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/>
                        <a:t>Acess</a:t>
                      </a:r>
                      <a:r>
                        <a:rPr lang="en-US" sz="1100" u="none" strike="noStrike" dirty="0"/>
                        <a:t> to village streets with drains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7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/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/>
                        <a:t>Agri services processing and allied activities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0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/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/>
                        <a:t>Citizen service centres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0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/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/>
                        <a:t>Digital literacy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40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/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/>
                        <a:t>Education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40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/>
                        <a:t>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/>
                        <a:t>Environment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40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/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/>
                        <a:t>Health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40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/>
                        <a:t>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/>
                        <a:t>Inter village roads connectivity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40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/>
                        <a:t>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/>
                        <a:t>Piped water supply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40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/>
                        <a:t>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/>
                        <a:t>Public transport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40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/>
                        <a:t>11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/>
                        <a:t>Sanitation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77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/>
                        <a:t>12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/>
                        <a:t>Skill development training linked to economic activities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40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/>
                        <a:t>13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/>
                        <a:t>Social infrastructure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40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/>
                        <a:t>14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/>
                        <a:t>Social welfare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40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/>
                        <a:t>15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/>
                        <a:t>Solid and liquid waste management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40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/>
                        <a:t>16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/>
                        <a:t>Village street lights and electrification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  <p:sp>
        <p:nvSpPr>
          <p:cNvPr id="52287" name="TextBox 8"/>
          <p:cNvSpPr txBox="1">
            <a:spLocks noChangeArrowheads="1"/>
          </p:cNvSpPr>
          <p:nvPr/>
        </p:nvSpPr>
        <p:spPr bwMode="auto">
          <a:xfrm>
            <a:off x="4343400" y="3446211"/>
            <a:ext cx="4495800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n-US" sz="1400" b="1" dirty="0"/>
              <a:t>  ICAP Project layers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C56552-E103-406C-AA12-54CBDF3A4517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32</a:t>
            </a:fld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3252" name="Title 1"/>
          <p:cNvSpPr txBox="1">
            <a:spLocks/>
          </p:cNvSpPr>
          <p:nvPr/>
        </p:nvSpPr>
        <p:spPr bwMode="auto">
          <a:xfrm>
            <a:off x="0" y="152400"/>
            <a:ext cx="91440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 eaLnBrk="0" hangingPunct="0"/>
            <a:r>
              <a:rPr lang="en-US" sz="3200" b="1" dirty="0">
                <a:solidFill>
                  <a:srgbClr val="D12435"/>
                </a:solidFill>
                <a:latin typeface="+mj-lt"/>
              </a:rPr>
              <a:t>Implementation &amp; Enforcement</a:t>
            </a: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76201"/>
            <a:ext cx="5334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228600"/>
            <a:ext cx="599439" cy="42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86421"/>
            <a:ext cx="8534400" cy="561379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703086-7B0E-48AC-9791-813DCEBACF29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152400"/>
            <a:ext cx="91440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 eaLnBrk="0" hangingPunct="0"/>
            <a:r>
              <a:rPr lang="en-US" sz="3200" b="1" dirty="0" smtClean="0">
                <a:solidFill>
                  <a:srgbClr val="D12435"/>
                </a:solidFill>
                <a:latin typeface="+mj-lt"/>
              </a:rPr>
              <a:t>Way Forward</a:t>
            </a:r>
            <a:endParaRPr lang="en-US" sz="3200" b="1" dirty="0">
              <a:solidFill>
                <a:srgbClr val="D12435"/>
              </a:solidFill>
              <a:latin typeface="+mj-lt"/>
            </a:endParaRPr>
          </a:p>
        </p:txBody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76201"/>
            <a:ext cx="5334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228600"/>
            <a:ext cx="599439" cy="42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457200" y="990600"/>
            <a:ext cx="8143239" cy="1077218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spAutoFit/>
          </a:bodyPr>
          <a:lstStyle/>
          <a:p>
            <a:pPr algn="ctr">
              <a:spcBef>
                <a:spcPts val="1200"/>
              </a:spcBef>
              <a:buClr>
                <a:schemeClr val="tx2"/>
              </a:buClr>
            </a:pPr>
            <a:r>
              <a:rPr lang="en-IN" b="1" dirty="0" smtClean="0">
                <a:solidFill>
                  <a:schemeClr val="tx1"/>
                </a:solidFill>
              </a:rPr>
              <a:t>Zoning regulation is being prepared and will be notified along with Master </a:t>
            </a:r>
            <a:r>
              <a:rPr lang="en-IN" b="1" dirty="0" smtClean="0">
                <a:solidFill>
                  <a:schemeClr val="tx1"/>
                </a:solidFill>
              </a:rPr>
              <a:t>plan</a:t>
            </a:r>
            <a:endParaRPr lang="en-IN" b="1" dirty="0" smtClean="0">
              <a:solidFill>
                <a:schemeClr val="tx1"/>
              </a:solidFill>
            </a:endParaRPr>
          </a:p>
          <a:p>
            <a:pPr algn="ctr">
              <a:spcBef>
                <a:spcPts val="1200"/>
              </a:spcBef>
              <a:buClr>
                <a:schemeClr val="tx2"/>
              </a:buClr>
            </a:pPr>
            <a:endParaRPr lang="en-IN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2289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Number Placeholder 1"/>
          <p:cNvSpPr>
            <a:spLocks noGrp="1"/>
          </p:cNvSpPr>
          <p:nvPr>
            <p:ph type="sldNum" sz="quarter" idx="14"/>
          </p:nvPr>
        </p:nvSpPr>
        <p:spPr bwMode="auto">
          <a:xfrm>
            <a:off x="9015413" y="6659563"/>
            <a:ext cx="69850" cy="153987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0D1EFEDC-846C-4178-9820-D79450426434}" type="slidenum">
              <a:rPr lang="en-US" smtClean="0">
                <a:ea typeface="MS PGothic" pitchFamily="34" charset="-128"/>
              </a:rPr>
              <a:pPr/>
              <a:t>34</a:t>
            </a:fld>
            <a:endParaRPr lang="en-US" smtClean="0">
              <a:ea typeface="MS PGothic" pitchFamily="34" charset="-128"/>
            </a:endParaRPr>
          </a:p>
        </p:txBody>
      </p:sp>
      <p:sp>
        <p:nvSpPr>
          <p:cNvPr id="66564" name="TextBox 4"/>
          <p:cNvSpPr txBox="1">
            <a:spLocks noChangeArrowheads="1"/>
          </p:cNvSpPr>
          <p:nvPr/>
        </p:nvSpPr>
        <p:spPr bwMode="auto">
          <a:xfrm>
            <a:off x="0" y="2505670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N" sz="6000" b="1" dirty="0">
                <a:solidFill>
                  <a:srgbClr val="7030A0"/>
                </a:solidFill>
              </a:rPr>
              <a:t>Thank you</a:t>
            </a:r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2102760"/>
            <a:ext cx="1193800" cy="1364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56450" y="2102761"/>
            <a:ext cx="1858963" cy="132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2333"/>
            <a:ext cx="9144000" cy="553998"/>
          </a:xfrm>
        </p:spPr>
        <p:txBody>
          <a:bodyPr/>
          <a:lstStyle/>
          <a:p>
            <a:pPr algn="ctr"/>
            <a:r>
              <a:rPr lang="en-US" sz="3600" dirty="0" err="1" smtClean="0">
                <a:latin typeface="+mj-lt"/>
              </a:rPr>
              <a:t>Rurban</a:t>
            </a:r>
            <a:r>
              <a:rPr lang="en-US" sz="3600" dirty="0" smtClean="0">
                <a:latin typeface="+mj-lt"/>
              </a:rPr>
              <a:t> Clusters: Spatial Plan</a:t>
            </a:r>
            <a:endParaRPr lang="te-IN" sz="3600" dirty="0"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D5F8E4-7B8A-4371-A063-75615DA2531E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277312708"/>
              </p:ext>
            </p:extLst>
          </p:nvPr>
        </p:nvGraphicFramePr>
        <p:xfrm>
          <a:off x="152400" y="762000"/>
          <a:ext cx="86868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" y="76201"/>
            <a:ext cx="5334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01000" y="259493"/>
            <a:ext cx="599439" cy="42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103995"/>
            <a:ext cx="9144000" cy="553998"/>
          </a:xfrm>
        </p:spPr>
        <p:txBody>
          <a:bodyPr/>
          <a:lstStyle/>
          <a:p>
            <a:pPr algn="ctr"/>
            <a:r>
              <a:rPr lang="en-US" sz="3600" dirty="0" smtClean="0">
                <a:latin typeface="+mj-lt"/>
              </a:rPr>
              <a:t>Spatial Plan: Progress</a:t>
            </a:r>
            <a:endParaRPr lang="te-IN" sz="3600" dirty="0"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703086-7B0E-48AC-9791-813DCEBACF29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514556007"/>
              </p:ext>
            </p:extLst>
          </p:nvPr>
        </p:nvGraphicFramePr>
        <p:xfrm>
          <a:off x="252414" y="1371600"/>
          <a:ext cx="4014786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1022024645"/>
              </p:ext>
            </p:extLst>
          </p:nvPr>
        </p:nvGraphicFramePr>
        <p:xfrm>
          <a:off x="4800600" y="1371600"/>
          <a:ext cx="3875856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76201"/>
            <a:ext cx="5334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01000" y="259493"/>
            <a:ext cx="599439" cy="42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228599" y="5257800"/>
            <a:ext cx="8447857" cy="3810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buClr>
                <a:schemeClr val="tx2"/>
              </a:buClr>
            </a:pPr>
            <a:r>
              <a:rPr lang="en-IN" b="1" dirty="0"/>
              <a:t>Zoning regulation is being </a:t>
            </a:r>
            <a:r>
              <a:rPr lang="en-IN" b="1" dirty="0" smtClean="0"/>
              <a:t>prepared </a:t>
            </a:r>
            <a:r>
              <a:rPr lang="en-IN" b="1" smtClean="0"/>
              <a:t>and notified </a:t>
            </a:r>
            <a:r>
              <a:rPr lang="en-IN" b="1" dirty="0" smtClean="0"/>
              <a:t>along with Master Plan</a:t>
            </a:r>
            <a:endParaRPr lang="en-IN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0" y="193357"/>
            <a:ext cx="9144000" cy="49244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 baseline="0">
                <a:solidFill>
                  <a:srgbClr val="D12435"/>
                </a:solidFill>
                <a:latin typeface="Calibri" panose="020F0502020204030204" pitchFamily="34" charset="0"/>
                <a:ea typeface="MS PGothic" pitchFamily="34" charset="-128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457113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</a:defRPr>
            </a:lvl6pPr>
            <a:lvl7pPr marL="914226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</a:defRPr>
            </a:lvl7pPr>
            <a:lvl8pPr marL="1371341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</a:defRPr>
            </a:lvl8pPr>
            <a:lvl9pPr marL="1828453" algn="ctr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3200" dirty="0" smtClean="0">
                <a:latin typeface="+mj-lt"/>
              </a:rPr>
              <a:t>Spatial Plan: Role and Responsibility</a:t>
            </a:r>
            <a:endParaRPr lang="en-IN" altLang="en-US" sz="3200" dirty="0" smtClean="0">
              <a:latin typeface="+mj-lt"/>
            </a:endParaRPr>
          </a:p>
        </p:txBody>
      </p:sp>
      <p:pic>
        <p:nvPicPr>
          <p:cNvPr id="8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76201"/>
            <a:ext cx="5334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92161" y="259493"/>
            <a:ext cx="599439" cy="42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003" y="837670"/>
            <a:ext cx="8323461" cy="534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09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703086-7B0E-48AC-9791-813DCEBACF29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pic>
        <p:nvPicPr>
          <p:cNvPr id="9" name="Picture 2" descr="D:\2nd Phase Rurban\sulthanabad photos\Grama Sabha Photos\Sulthanabad Grama Sabha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838" y="884238"/>
            <a:ext cx="3971925" cy="2771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D:\2nd Phase Rurban\sulthanabad photos\Grama Sabha Photos\Kodurupaka Grama Sabh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7363" y="884238"/>
            <a:ext cx="4646613" cy="2771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 descr="D:\2nd Phase Rurban\sulthanabad photos\Grama Sabha Photos\Kanukula Grama Sabh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838" y="4113213"/>
            <a:ext cx="3971925" cy="2644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5" descr="D:\2nd Phase Rurban\sulthanabad photos\Grama Sabha Photos\Thoggarrai Grama Sabh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97351" y="4113213"/>
            <a:ext cx="4805362" cy="2644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0" y="7620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IN" sz="4000" b="1" dirty="0">
                <a:solidFill>
                  <a:srgbClr val="D12435"/>
                </a:solidFill>
                <a:latin typeface="+mj-lt"/>
                <a:ea typeface="MS PGothic" pitchFamily="34" charset="-128"/>
              </a:rPr>
              <a:t>Stakeholder Consultations</a:t>
            </a:r>
          </a:p>
        </p:txBody>
      </p:sp>
      <p:pic>
        <p:nvPicPr>
          <p:cNvPr id="14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9538" y="122237"/>
            <a:ext cx="5334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47724" y="216424"/>
            <a:ext cx="599439" cy="42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1877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9035F49-05C0-448A-BEAC-B74E8727A778}" type="slidenum">
              <a:rPr lang="en-US" altLang="en-US" smtClean="0"/>
              <a:pPr/>
              <a:t>8</a:t>
            </a:fld>
            <a:endParaRPr lang="en-US" altLang="en-US" smtClean="0"/>
          </a:p>
        </p:txBody>
      </p:sp>
      <p:sp>
        <p:nvSpPr>
          <p:cNvPr id="36867" name="Title 1"/>
          <p:cNvSpPr>
            <a:spLocks noGrp="1"/>
          </p:cNvSpPr>
          <p:nvPr>
            <p:ph type="title"/>
          </p:nvPr>
        </p:nvSpPr>
        <p:spPr bwMode="auto">
          <a:xfrm>
            <a:off x="76200" y="148272"/>
            <a:ext cx="8991600" cy="492443"/>
          </a:xfrm>
          <a:noFill/>
          <a:ln>
            <a:miter lim="800000"/>
            <a:headEnd/>
            <a:tailEnd/>
          </a:ln>
        </p:spPr>
        <p:txBody>
          <a:bodyPr vert="horz" numCol="1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3200" dirty="0" smtClean="0">
                <a:latin typeface="+mj-lt"/>
              </a:rPr>
              <a:t>Status of Spatial Plan Preparation</a:t>
            </a:r>
            <a:endParaRPr lang="en-IN" altLang="en-US" sz="3200" dirty="0" smtClean="0">
              <a:latin typeface="+mj-l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1204393"/>
              </p:ext>
            </p:extLst>
          </p:nvPr>
        </p:nvGraphicFramePr>
        <p:xfrm>
          <a:off x="76200" y="838201"/>
          <a:ext cx="8851901" cy="5735221"/>
        </p:xfrm>
        <a:graphic>
          <a:graphicData uri="http://schemas.openxmlformats.org/drawingml/2006/table">
            <a:tbl>
              <a:tblPr/>
              <a:tblGrid>
                <a:gridCol w="4022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57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9300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6525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5428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571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1417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1417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914171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931622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69137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+mj-lt"/>
                        </a:rPr>
                        <a:t>Sl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/>
                      </a:r>
                      <a:b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</a:b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No</a:t>
                      </a: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algn="ctr" defTabSz="914226" rtl="0" eaLnBrk="1" fontAlgn="ctr" latinLnBrk="0" hangingPunct="1"/>
                      <a:r>
                        <a:rPr lang="en-US" sz="1100" b="1" i="0" u="none" strike="noStrike" kern="1200" dirty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Phase</a:t>
                      </a:r>
                    </a:p>
                  </a:txBody>
                  <a:tcPr marL="5470" marR="5470" marT="547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Cluster</a:t>
                      </a: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District</a:t>
                      </a: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No 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of </a:t>
                      </a:r>
                      <a:b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</a:b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Revenue </a:t>
                      </a:r>
                      <a:endParaRPr lang="en-US" sz="1100" b="1" i="0" u="none" strike="noStrike" dirty="0" smtClean="0">
                        <a:solidFill>
                          <a:srgbClr val="000000"/>
                        </a:solidFill>
                        <a:latin typeface="+mj-lt"/>
                      </a:endParaRPr>
                    </a:p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Villages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No of </a:t>
                      </a:r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Manual 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Land Use Maps </a:t>
                      </a:r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Prepared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+mj-lt"/>
                        </a:rPr>
                        <a:t>Digitization </a:t>
                      </a:r>
                      <a:endParaRPr lang="te-IN" sz="1100" b="1" dirty="0">
                        <a:latin typeface="+mj-lt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e-IN" dirty="0"/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Remarks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3016">
                <a:tc vMerge="1">
                  <a:txBody>
                    <a:bodyPr/>
                    <a:lstStyle/>
                    <a:p>
                      <a:pPr algn="ctr" fontAlgn="ctr"/>
                      <a:endParaRPr lang="en-US" sz="900" b="1" i="1" u="sng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algn="ctr" defTabSz="914226" rtl="0" eaLnBrk="1" fontAlgn="ctr" latinLnBrk="0" hangingPunct="1"/>
                      <a:endParaRPr lang="en-US" sz="900" b="1" i="0" u="none" strike="noStrike" kern="1200" dirty="0">
                        <a:solidFill>
                          <a:srgbClr val="000000"/>
                        </a:solidFill>
                        <a:latin typeface="Verdana"/>
                        <a:ea typeface="+mn-ea"/>
                        <a:cs typeface="+mn-cs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1" i="1" u="sng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1" i="1" u="sng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1" i="1" u="sng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1" i="1" u="sng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No of .</a:t>
                      </a:r>
                      <a:r>
                        <a:rPr lang="en-US" sz="1100" b="1" i="0" u="none" strike="noStrike" dirty="0" err="1" smtClean="0">
                          <a:solidFill>
                            <a:srgbClr val="000000"/>
                          </a:solidFill>
                          <a:latin typeface="+mj-lt"/>
                        </a:rPr>
                        <a:t>shp</a:t>
                      </a:r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 files available for Rev Villages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Digitization completed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1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Balance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1" i="1" u="sng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20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Phase-I</a:t>
                      </a:r>
                    </a:p>
                  </a:txBody>
                  <a:tcPr marL="5470" marR="5470" marT="547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 </a:t>
                      </a:r>
                      <a:r>
                        <a:rPr lang="en-US" sz="900" b="0" i="0" u="none" strike="noStrike" dirty="0" err="1" smtClean="0">
                          <a:solidFill>
                            <a:srgbClr val="000000"/>
                          </a:solidFill>
                          <a:latin typeface="Verdana"/>
                        </a:rPr>
                        <a:t>Allapur.S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 </a:t>
                      </a:r>
                      <a:r>
                        <a:rPr lang="en-US" sz="900" b="0" i="0" u="none" strike="noStrike" dirty="0" err="1" smtClean="0">
                          <a:solidFill>
                            <a:srgbClr val="000000"/>
                          </a:solidFill>
                          <a:latin typeface="Verdana"/>
                        </a:rPr>
                        <a:t>Vikarabad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Verdana"/>
                        </a:rPr>
                        <a:t>33</a:t>
                      </a: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Verdana"/>
                        </a:rPr>
                        <a:t>33</a:t>
                      </a: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e-IN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e-IN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Spatial planning of unavailable .</a:t>
                      </a:r>
                      <a:r>
                        <a:rPr lang="en-US" sz="900" b="0" i="0" u="none" strike="noStrike" dirty="0" err="1" smtClean="0">
                          <a:solidFill>
                            <a:srgbClr val="000000"/>
                          </a:solidFill>
                          <a:latin typeface="Verdana"/>
                        </a:rPr>
                        <a:t>shp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 file villages have been prepared with TRAC village boundary, Google satellite and </a:t>
                      </a:r>
                      <a:r>
                        <a:rPr lang="en-US" sz="900" b="0" i="0" u="none" strike="noStrike" dirty="0" err="1" smtClean="0">
                          <a:solidFill>
                            <a:srgbClr val="000000"/>
                          </a:solidFill>
                          <a:latin typeface="Verdana"/>
                        </a:rPr>
                        <a:t>Topo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 sheets </a:t>
                      </a:r>
                      <a:r>
                        <a:rPr lang="en-US" sz="900" b="0" i="0" u="none" strike="noStrike" dirty="0" err="1" smtClean="0">
                          <a:solidFill>
                            <a:srgbClr val="000000"/>
                          </a:solidFill>
                          <a:latin typeface="Verdana"/>
                        </a:rPr>
                        <a:t>SoI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 and integrated in Cluster map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20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2</a:t>
                      </a: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 </a:t>
                      </a:r>
                      <a:r>
                        <a:rPr lang="en-US" sz="900" b="0" i="0" u="none" strike="noStrike" dirty="0" err="1" smtClean="0">
                          <a:solidFill>
                            <a:srgbClr val="000000"/>
                          </a:solidFill>
                          <a:latin typeface="Verdana"/>
                        </a:rPr>
                        <a:t>Ryakal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 </a:t>
                      </a:r>
                      <a:r>
                        <a:rPr lang="en-US" sz="900" b="0" i="0" u="none" strike="noStrike" dirty="0" err="1" smtClean="0">
                          <a:solidFill>
                            <a:srgbClr val="000000"/>
                          </a:solidFill>
                          <a:latin typeface="Verdana"/>
                        </a:rPr>
                        <a:t>Sangareddy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Verdana"/>
                        </a:rPr>
                        <a:t>38</a:t>
                      </a: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Verdana"/>
                        </a:rPr>
                        <a:t>38</a:t>
                      </a: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e-IN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e-IN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20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3</a:t>
                      </a: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 </a:t>
                      </a:r>
                      <a:r>
                        <a:rPr lang="en-US" sz="900" b="0" i="0" u="none" strike="noStrike" dirty="0" err="1" smtClean="0">
                          <a:solidFill>
                            <a:srgbClr val="000000"/>
                          </a:solidFill>
                          <a:latin typeface="Verdana"/>
                        </a:rPr>
                        <a:t>Jukkal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 </a:t>
                      </a:r>
                      <a:r>
                        <a:rPr lang="en-US" sz="900" b="0" i="0" u="none" strike="noStrike" dirty="0" err="1" smtClean="0">
                          <a:solidFill>
                            <a:srgbClr val="000000"/>
                          </a:solidFill>
                          <a:latin typeface="Verdana"/>
                        </a:rPr>
                        <a:t>Kamareddy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Verdana"/>
                        </a:rPr>
                        <a:t>30</a:t>
                      </a: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Verdana"/>
                        </a:rPr>
                        <a:t>30</a:t>
                      </a: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e-IN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e-IN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20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4</a:t>
                      </a: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 </a:t>
                      </a:r>
                      <a:r>
                        <a:rPr lang="en-US" sz="900" b="0" i="0" u="none" strike="noStrike" dirty="0" err="1" smtClean="0">
                          <a:solidFill>
                            <a:srgbClr val="000000"/>
                          </a:solidFill>
                          <a:latin typeface="Verdana"/>
                        </a:rPr>
                        <a:t>Chirrakunta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 </a:t>
                      </a:r>
                      <a:r>
                        <a:rPr lang="en-US" sz="900" b="0" i="0" u="none" strike="noStrike" dirty="0" err="1" smtClean="0">
                          <a:solidFill>
                            <a:srgbClr val="000000"/>
                          </a:solidFill>
                          <a:latin typeface="Verdana"/>
                        </a:rPr>
                        <a:t>K.B.Asifabad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Verdana"/>
                        </a:rPr>
                        <a:t>64</a:t>
                      </a: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Verdana"/>
                        </a:rPr>
                        <a:t>64</a:t>
                      </a: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e-IN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e-IN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20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5</a:t>
                      </a: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Phase-II</a:t>
                      </a:r>
                    </a:p>
                  </a:txBody>
                  <a:tcPr marL="5470" marR="5470" marT="547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 </a:t>
                      </a:r>
                      <a:r>
                        <a:rPr lang="en-US" sz="900" b="0" i="0" u="none" strike="noStrike" dirty="0" err="1" smtClean="0">
                          <a:solidFill>
                            <a:srgbClr val="000000"/>
                          </a:solidFill>
                          <a:latin typeface="Verdana"/>
                        </a:rPr>
                        <a:t>Sulthanabad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 </a:t>
                      </a:r>
                      <a:r>
                        <a:rPr lang="en-US" sz="900" b="0" i="0" u="none" strike="noStrike" dirty="0" err="1" smtClean="0">
                          <a:solidFill>
                            <a:srgbClr val="000000"/>
                          </a:solidFill>
                          <a:latin typeface="Verdana"/>
                        </a:rPr>
                        <a:t>Peddapally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Verdana"/>
                        </a:rPr>
                        <a:t>21</a:t>
                      </a: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Verdana"/>
                        </a:rPr>
                        <a:t>21</a:t>
                      </a: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e-IN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e-IN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20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6</a:t>
                      </a: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 </a:t>
                      </a:r>
                      <a:r>
                        <a:rPr lang="en-US" sz="900" b="0" i="0" u="none" strike="noStrike" dirty="0" err="1" smtClean="0">
                          <a:solidFill>
                            <a:srgbClr val="000000"/>
                          </a:solidFill>
                          <a:latin typeface="Verdana"/>
                        </a:rPr>
                        <a:t>Vennacherla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 </a:t>
                      </a:r>
                      <a:r>
                        <a:rPr lang="en-US" sz="900" b="0" i="0" u="none" strike="noStrike" dirty="0" err="1" smtClean="0">
                          <a:solidFill>
                            <a:srgbClr val="000000"/>
                          </a:solidFill>
                          <a:latin typeface="Verdana"/>
                        </a:rPr>
                        <a:t>Nagarkurnool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Verdana"/>
                        </a:rPr>
                        <a:t>25</a:t>
                      </a: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Verdana"/>
                        </a:rPr>
                        <a:t>25</a:t>
                      </a: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e-IN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e-IN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20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7</a:t>
                      </a: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 </a:t>
                      </a:r>
                      <a:r>
                        <a:rPr lang="en-US" sz="900" b="0" i="0" u="none" strike="noStrike" dirty="0" err="1" smtClean="0">
                          <a:solidFill>
                            <a:srgbClr val="000000"/>
                          </a:solidFill>
                          <a:latin typeface="Verdana"/>
                        </a:rPr>
                        <a:t>Nagaram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 </a:t>
                      </a:r>
                      <a:r>
                        <a:rPr lang="en-US" sz="900" b="0" i="0" u="none" strike="noStrike" dirty="0" err="1" smtClean="0">
                          <a:solidFill>
                            <a:srgbClr val="000000"/>
                          </a:solidFill>
                          <a:latin typeface="Verdana"/>
                        </a:rPr>
                        <a:t>Bhupalapally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Verdana"/>
                        </a:rPr>
                        <a:t>17</a:t>
                      </a: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Verdana"/>
                        </a:rPr>
                        <a:t>17</a:t>
                      </a: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e-IN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e-IN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619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8</a:t>
                      </a: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Phase-III</a:t>
                      </a:r>
                    </a:p>
                  </a:txBody>
                  <a:tcPr marL="5470" marR="5470" marT="547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 </a:t>
                      </a:r>
                      <a:r>
                        <a:rPr lang="en-US" sz="900" b="0" i="0" u="none" strike="noStrike" dirty="0" err="1" smtClean="0">
                          <a:solidFill>
                            <a:srgbClr val="000000"/>
                          </a:solidFill>
                          <a:latin typeface="Verdana"/>
                        </a:rPr>
                        <a:t>Kondabheemana</a:t>
                      </a:r>
                      <a:endParaRPr lang="en-US" sz="900" b="0" i="0" u="none" strike="noStrike" dirty="0" smtClean="0">
                        <a:solidFill>
                          <a:srgbClr val="000000"/>
                        </a:solidFill>
                        <a:latin typeface="Verdana"/>
                      </a:endParaRPr>
                    </a:p>
                    <a:p>
                      <a:pPr algn="l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 </a:t>
                      </a:r>
                      <a:r>
                        <a:rPr lang="en-US" sz="900" b="0" i="0" u="none" strike="noStrike" dirty="0" err="1" smtClean="0">
                          <a:solidFill>
                            <a:srgbClr val="000000"/>
                          </a:solidFill>
                          <a:latin typeface="Verdana"/>
                        </a:rPr>
                        <a:t>pally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 Nalgonda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Verdana"/>
                        </a:rPr>
                        <a:t>27</a:t>
                      </a: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27</a:t>
                      </a: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e-IN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e-IN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520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9</a:t>
                      </a: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 Kuntala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 Nirmal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953735"/>
                          </a:solidFill>
                          <a:latin typeface="Verdana"/>
                        </a:rPr>
                        <a:t>15</a:t>
                      </a: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953735"/>
                          </a:solidFill>
                          <a:latin typeface="Verdana"/>
                        </a:rPr>
                        <a:t>15</a:t>
                      </a: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e-IN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e-IN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520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10</a:t>
                      </a: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 </a:t>
                      </a:r>
                      <a:r>
                        <a:rPr lang="en-US" sz="900" b="0" i="0" u="none" strike="noStrike" dirty="0" err="1" smtClean="0">
                          <a:solidFill>
                            <a:srgbClr val="000000"/>
                          </a:solidFill>
                          <a:latin typeface="Verdana"/>
                        </a:rPr>
                        <a:t>Bijigirisharif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 Karimnagar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Verdana"/>
                        </a:rPr>
                        <a:t>18</a:t>
                      </a: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Verdana"/>
                        </a:rPr>
                        <a:t>18</a:t>
                      </a: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e-IN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e-IN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520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11</a:t>
                      </a: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 Papannapet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 Medak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Verdana"/>
                        </a:rPr>
                        <a:t>26</a:t>
                      </a: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Verdana"/>
                        </a:rPr>
                        <a:t>26</a:t>
                      </a: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e-IN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e-IN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520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12</a:t>
                      </a: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 Jaligaon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 Siddipet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Verdana"/>
                        </a:rPr>
                        <a:t>22</a:t>
                      </a: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Verdana"/>
                        </a:rPr>
                        <a:t>22</a:t>
                      </a: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e-IN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e-IN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520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13</a:t>
                      </a: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 </a:t>
                      </a:r>
                      <a:r>
                        <a:rPr lang="en-US" sz="900" b="0" i="0" u="none" strike="noStrike" dirty="0" err="1" smtClean="0">
                          <a:solidFill>
                            <a:srgbClr val="000000"/>
                          </a:solidFill>
                          <a:latin typeface="Verdana"/>
                        </a:rPr>
                        <a:t>Yedpalle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 Nizamabad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Verdana"/>
                        </a:rPr>
                        <a:t>11</a:t>
                      </a: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Verdana"/>
                        </a:rPr>
                        <a:t>11</a:t>
                      </a: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e-IN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e-IN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520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14</a:t>
                      </a: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 Nancherla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 </a:t>
                      </a:r>
                      <a:r>
                        <a:rPr lang="en-US" sz="900" b="0" i="0" u="none" strike="noStrike" dirty="0" err="1" smtClean="0">
                          <a:solidFill>
                            <a:srgbClr val="000000"/>
                          </a:solidFill>
                          <a:latin typeface="Verdana"/>
                        </a:rPr>
                        <a:t>Mahboobnagar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Verdana"/>
                        </a:rPr>
                        <a:t>52</a:t>
                      </a: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Verdana"/>
                        </a:rPr>
                        <a:t>52</a:t>
                      </a: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e-IN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e-IN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619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15</a:t>
                      </a: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 </a:t>
                      </a: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 Choutuppal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 </a:t>
                      </a:r>
                      <a:r>
                        <a:rPr lang="en-US" sz="900" b="0" i="0" u="none" strike="noStrike" dirty="0" err="1" smtClean="0">
                          <a:solidFill>
                            <a:srgbClr val="000000"/>
                          </a:solidFill>
                          <a:latin typeface="Verdana"/>
                        </a:rPr>
                        <a:t>Yadadri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Verdana"/>
                        </a:rPr>
                        <a:t/>
                      </a:r>
                      <a:b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Verdana"/>
                        </a:rPr>
                      </a:b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 </a:t>
                      </a:r>
                      <a:r>
                        <a:rPr lang="en-US" sz="900" b="0" i="0" u="none" strike="noStrike" dirty="0" err="1" smtClean="0">
                          <a:solidFill>
                            <a:srgbClr val="000000"/>
                          </a:solidFill>
                          <a:latin typeface="Verdana"/>
                        </a:rPr>
                        <a:t>Bhuvanagiri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Verdana"/>
                        </a:rPr>
                        <a:t>26</a:t>
                      </a: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Verdana"/>
                        </a:rPr>
                        <a:t>26</a:t>
                      </a: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e-IN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e-IN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Completed (HMDA)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619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16</a:t>
                      </a: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Verdana"/>
                        </a:rPr>
                        <a:t> </a:t>
                      </a: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 Shankarpally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 </a:t>
                      </a:r>
                      <a:r>
                        <a:rPr lang="en-US" sz="900" b="0" i="0" u="none" strike="noStrike" dirty="0" err="1" smtClean="0">
                          <a:solidFill>
                            <a:srgbClr val="000000"/>
                          </a:solidFill>
                          <a:latin typeface="Verdana"/>
                        </a:rPr>
                        <a:t>Rangareddy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Verdana"/>
                        </a:rPr>
                        <a:t>25</a:t>
                      </a: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Verdana"/>
                        </a:rPr>
                        <a:t>25</a:t>
                      </a: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e-IN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e-IN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Completed (HMDA)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52032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Total 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Verdana"/>
                        </a:rPr>
                        <a:t>:</a:t>
                      </a: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Verdana"/>
                        </a:rPr>
                        <a:t>450</a:t>
                      </a: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Verdana"/>
                        </a:rPr>
                        <a:t>450</a:t>
                      </a: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426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426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0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5470" marR="5470" marT="54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</a:tbl>
          </a:graphicData>
        </a:graphic>
      </p:graphicFrame>
      <p:pic>
        <p:nvPicPr>
          <p:cNvPr id="5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900" y="112601"/>
            <a:ext cx="5334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68361" y="206788"/>
            <a:ext cx="599439" cy="42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1528"/>
            <a:ext cx="9144000" cy="553998"/>
          </a:xfrm>
        </p:spPr>
        <p:txBody>
          <a:bodyPr/>
          <a:lstStyle/>
          <a:p>
            <a:pPr algn="ctr"/>
            <a:r>
              <a:rPr lang="en-US" sz="3600" dirty="0" smtClean="0"/>
              <a:t>Progress of Map Preparation</a:t>
            </a:r>
            <a:endParaRPr lang="te-IN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D5F8E4-7B8A-4371-A063-75615DA2531E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graphicFrame>
        <p:nvGraphicFramePr>
          <p:cNvPr id="6" name="Chart 5"/>
          <p:cNvGraphicFramePr/>
          <p:nvPr/>
        </p:nvGraphicFramePr>
        <p:xfrm>
          <a:off x="152400" y="914400"/>
          <a:ext cx="8991600" cy="556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71121"/>
            <a:ext cx="5334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32642" y="183123"/>
            <a:ext cx="599439" cy="42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ource_CRISIL_Advisory - External New">
  <a:themeElements>
    <a:clrScheme name="Corporate Colors">
      <a:dk1>
        <a:srgbClr val="282828"/>
      </a:dk1>
      <a:lt1>
        <a:srgbClr val="FFFFFF"/>
      </a:lt1>
      <a:dk2>
        <a:srgbClr val="870000"/>
      </a:dk2>
      <a:lt2>
        <a:srgbClr val="C00000"/>
      </a:lt2>
      <a:accent1>
        <a:srgbClr val="CC6600"/>
      </a:accent1>
      <a:accent2>
        <a:srgbClr val="FFCC00"/>
      </a:accent2>
      <a:accent3>
        <a:srgbClr val="FBDC6E"/>
      </a:accent3>
      <a:accent4>
        <a:srgbClr val="D7D7D7"/>
      </a:accent4>
      <a:accent5>
        <a:srgbClr val="AAAAAA"/>
      </a:accent5>
      <a:accent6>
        <a:srgbClr val="828282"/>
      </a:accent6>
      <a:hlink>
        <a:srgbClr val="870000"/>
      </a:hlink>
      <a:folHlink>
        <a:srgbClr val="CC66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">
          <a:solidFill>
            <a:schemeClr val="accent6"/>
          </a:solidFill>
        </a:ln>
      </a:spPr>
      <a:bodyPr lIns="45720" rIns="45720" rtlCol="0" anchor="ctr">
        <a:spAutoFit/>
      </a:bodyPr>
      <a:lstStyle>
        <a:defPPr marL="342900" indent="-342900">
          <a:spcBef>
            <a:spcPts val="1200"/>
          </a:spcBef>
          <a:buClr>
            <a:schemeClr val="tx2"/>
          </a:buClr>
          <a:buFont typeface="Wingdings" pitchFamily="2" charset="2"/>
          <a:buChar char="§"/>
          <a:defRPr b="1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lIns="0" tIns="0" rIns="0" bIns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2_Source_CRISIL_Advisory - External New">
  <a:themeElements>
    <a:clrScheme name="Corporate Colors">
      <a:dk1>
        <a:srgbClr val="282828"/>
      </a:dk1>
      <a:lt1>
        <a:srgbClr val="FFFFFF"/>
      </a:lt1>
      <a:dk2>
        <a:srgbClr val="870000"/>
      </a:dk2>
      <a:lt2>
        <a:srgbClr val="C00000"/>
      </a:lt2>
      <a:accent1>
        <a:srgbClr val="CC6600"/>
      </a:accent1>
      <a:accent2>
        <a:srgbClr val="FFCC00"/>
      </a:accent2>
      <a:accent3>
        <a:srgbClr val="FBDC6E"/>
      </a:accent3>
      <a:accent4>
        <a:srgbClr val="D7D7D7"/>
      </a:accent4>
      <a:accent5>
        <a:srgbClr val="AAAAAA"/>
      </a:accent5>
      <a:accent6>
        <a:srgbClr val="828282"/>
      </a:accent6>
      <a:hlink>
        <a:srgbClr val="870000"/>
      </a:hlink>
      <a:folHlink>
        <a:srgbClr val="CC66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">
          <a:solidFill>
            <a:schemeClr val="accent6"/>
          </a:solidFill>
        </a:ln>
      </a:spPr>
      <a:bodyPr lIns="45720" rIns="45720" rtlCol="0" anchor="ctr">
        <a:spAutoFit/>
      </a:bodyPr>
      <a:lstStyle>
        <a:defPPr marL="342900" indent="-342900">
          <a:spcBef>
            <a:spcPts val="1200"/>
          </a:spcBef>
          <a:buClr>
            <a:schemeClr val="tx2"/>
          </a:buClr>
          <a:buFont typeface="Wingdings" pitchFamily="2" charset="2"/>
          <a:buChar char="§"/>
          <a:defRPr b="1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lIns="0" tIns="0" rIns="0" bIns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4712</TotalTime>
  <Words>1078</Words>
  <Application>Microsoft Office PowerPoint</Application>
  <PresentationFormat>On-screen Show (4:3)</PresentationFormat>
  <Paragraphs>508</Paragraphs>
  <Slides>34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ＭＳ Ｐゴシック</vt:lpstr>
      <vt:lpstr>ＭＳ Ｐゴシック</vt:lpstr>
      <vt:lpstr>Arial</vt:lpstr>
      <vt:lpstr>Calibri</vt:lpstr>
      <vt:lpstr>Candara</vt:lpstr>
      <vt:lpstr>Gautami</vt:lpstr>
      <vt:lpstr>Swis721 BlkCn BT</vt:lpstr>
      <vt:lpstr>Trebuchet MS</vt:lpstr>
      <vt:lpstr>Verdana</vt:lpstr>
      <vt:lpstr>Wingdings</vt:lpstr>
      <vt:lpstr>Source_CRISIL_Advisory - External New</vt:lpstr>
      <vt:lpstr>2_Source_CRISIL_Advisory - External New</vt:lpstr>
      <vt:lpstr>PowerPoint Presentation</vt:lpstr>
      <vt:lpstr>Content of the Presentation </vt:lpstr>
      <vt:lpstr>Telangana Rurban Cluster </vt:lpstr>
      <vt:lpstr>Rurban Clusters: Spatial Plan</vt:lpstr>
      <vt:lpstr>Spatial Plan: Progress</vt:lpstr>
      <vt:lpstr>PowerPoint Presentation</vt:lpstr>
      <vt:lpstr>PowerPoint Presentation</vt:lpstr>
      <vt:lpstr>Status of Spatial Plan Preparation</vt:lpstr>
      <vt:lpstr>Progress of Map Preparation</vt:lpstr>
      <vt:lpstr>Rykal Cluster: Location</vt:lpstr>
      <vt:lpstr>Rykal: Regional Setting</vt:lpstr>
      <vt:lpstr>PowerPoint Presentation</vt:lpstr>
      <vt:lpstr>PowerPoint Presentation</vt:lpstr>
      <vt:lpstr>Spatial Plan</vt:lpstr>
      <vt:lpstr>Rykal Cluster: Administrative Boundary</vt:lpstr>
      <vt:lpstr>Rykal Cluster: Cadastral 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Rykal: Existing Land Use</vt:lpstr>
      <vt:lpstr>Demand Gap Analysis &amp; Projections</vt:lpstr>
      <vt:lpstr>Rykal: Future Residential / Public Use zone</vt:lpstr>
      <vt:lpstr>Rykal: Proposed Asset</vt:lpstr>
      <vt:lpstr>Spatial Plan: Proposed Indicative Land Use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HP</cp:lastModifiedBy>
  <cp:revision>311</cp:revision>
  <cp:lastPrinted>2018-08-24T06:11:39Z</cp:lastPrinted>
  <dcterms:created xsi:type="dcterms:W3CDTF">2006-08-16T00:00:00Z</dcterms:created>
  <dcterms:modified xsi:type="dcterms:W3CDTF">2019-06-24T10:25:59Z</dcterms:modified>
</cp:coreProperties>
</file>